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89" r:id="rId1"/>
  </p:sldMasterIdLst>
  <p:notesMasterIdLst>
    <p:notesMasterId r:id="rId35"/>
  </p:notesMasterIdLst>
  <p:sldIdLst>
    <p:sldId id="256" r:id="rId2"/>
    <p:sldId id="284" r:id="rId3"/>
    <p:sldId id="257" r:id="rId4"/>
    <p:sldId id="258" r:id="rId5"/>
    <p:sldId id="318" r:id="rId6"/>
    <p:sldId id="285" r:id="rId7"/>
    <p:sldId id="319" r:id="rId8"/>
    <p:sldId id="286" r:id="rId9"/>
    <p:sldId id="287" r:id="rId10"/>
    <p:sldId id="289" r:id="rId11"/>
    <p:sldId id="290" r:id="rId12"/>
    <p:sldId id="310" r:id="rId13"/>
    <p:sldId id="313" r:id="rId14"/>
    <p:sldId id="320" r:id="rId15"/>
    <p:sldId id="311" r:id="rId16"/>
    <p:sldId id="297" r:id="rId17"/>
    <p:sldId id="308" r:id="rId18"/>
    <p:sldId id="307" r:id="rId19"/>
    <p:sldId id="312" r:id="rId20"/>
    <p:sldId id="322" r:id="rId21"/>
    <p:sldId id="324" r:id="rId22"/>
    <p:sldId id="326" r:id="rId23"/>
    <p:sldId id="340" r:id="rId24"/>
    <p:sldId id="327" r:id="rId25"/>
    <p:sldId id="329" r:id="rId26"/>
    <p:sldId id="331" r:id="rId27"/>
    <p:sldId id="337" r:id="rId28"/>
    <p:sldId id="339" r:id="rId29"/>
    <p:sldId id="332" r:id="rId30"/>
    <p:sldId id="333" r:id="rId31"/>
    <p:sldId id="334" r:id="rId32"/>
    <p:sldId id="335" r:id="rId33"/>
    <p:sldId id="296" r:id="rId3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B3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53DE39F-A883-4AA0-907B-0B3A2BF327A2}">
  <a:tblStyle styleId="{853DE39F-A883-4AA0-907B-0B3A2BF327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62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17914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98921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928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56688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006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17887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2420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3376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030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9804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32806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8003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3618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22042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32828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61948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15005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1941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03811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1563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5053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8929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4883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757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6635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9057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775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2667763" y="473202"/>
            <a:ext cx="3926681" cy="3921919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92" y="823791"/>
            <a:ext cx="7738814" cy="3296241"/>
          </a:xfrm>
        </p:spPr>
        <p:txBody>
          <a:bodyPr anchor="ctr">
            <a:noAutofit/>
          </a:bodyPr>
          <a:lstStyle>
            <a:lvl1pPr algn="ctr">
              <a:defRPr sz="7500" spc="6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1284" y="4484398"/>
            <a:ext cx="6034030" cy="55670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 b="1" i="0" cap="all" spc="300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8892" y="4781759"/>
            <a:ext cx="1747292" cy="261347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5831708-B7EC-472E-8C66-3209387C6512}" type="datetimeFigureOut">
              <a:rPr lang="en-US" smtClean="0"/>
              <a:t>12/1/2017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249" y="4781759"/>
            <a:ext cx="3086100" cy="259347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0414" y="4781759"/>
            <a:ext cx="1747292" cy="259347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‹#›</a:t>
            </a:fld>
            <a:endParaRPr lang="en" sz="1300"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12598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9711537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31708-B7EC-472E-8C66-3209387C6512}" type="datetimeFigureOut">
              <a:rPr lang="en-US" smtClean="0"/>
              <a:t>12/1/2017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‹#›</a:t>
            </a:fld>
            <a:endParaRPr lang="en" sz="1300"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186644307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49741" y="286790"/>
            <a:ext cx="1119099" cy="420030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5" y="286789"/>
            <a:ext cx="6294439" cy="420030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31708-B7EC-472E-8C66-3209387C6512}" type="datetimeFigureOut">
              <a:rPr lang="en-US" smtClean="0"/>
              <a:t>12/1/2017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‹#›</a:t>
            </a:fld>
            <a:endParaRPr lang="en" sz="1300"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88330316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1048725" y="3058625"/>
            <a:ext cx="49140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822666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07344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869150" y="2312925"/>
            <a:ext cx="3594600" cy="2133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4680228" y="2312925"/>
            <a:ext cx="3594600" cy="2133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03401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31708-B7EC-472E-8C66-3209387C6512}" type="datetimeFigureOut">
              <a:rPr lang="en-US" smtClean="0"/>
              <a:t>12/1/2017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‹#›</a:t>
            </a:fld>
            <a:endParaRPr lang="en" sz="1300"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221862788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197" y="805417"/>
            <a:ext cx="6140303" cy="3048470"/>
          </a:xfrm>
        </p:spPr>
        <p:txBody>
          <a:bodyPr anchor="b">
            <a:normAutofit/>
          </a:bodyPr>
          <a:lstStyle>
            <a:lvl1pPr>
              <a:defRPr sz="6300" spc="6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2198" y="3869836"/>
            <a:ext cx="5263116" cy="7133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500" b="1" i="0" cap="all" spc="300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27410" y="4781759"/>
            <a:ext cx="1120460" cy="261347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5831708-B7EC-472E-8C66-3209387C6512}" type="datetimeFigureOut">
              <a:rPr lang="en-US" smtClean="0"/>
              <a:t>12/1/2017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298" y="4781759"/>
            <a:ext cx="3086100" cy="259347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56825" y="4781759"/>
            <a:ext cx="1115675" cy="259347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‹#›</a:t>
            </a:fld>
            <a:endParaRPr lang="en" sz="1300"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110979" cy="51435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048655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1714500"/>
            <a:ext cx="3600450" cy="27146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5847" y="1714500"/>
            <a:ext cx="3600450" cy="27146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31708-B7EC-472E-8C66-3209387C6512}" type="datetimeFigureOut">
              <a:rPr lang="en-US" smtClean="0"/>
              <a:t>12/1/2017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‹#›</a:t>
            </a:fld>
            <a:endParaRPr lang="en" sz="1300"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858511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546" y="285750"/>
            <a:ext cx="7629525" cy="11201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759" y="1649725"/>
            <a:ext cx="3600450" cy="474397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425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2975" y="2181826"/>
            <a:ext cx="3600450" cy="224729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75398" y="1649725"/>
            <a:ext cx="3600450" cy="474397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425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75398" y="2181826"/>
            <a:ext cx="3600450" cy="224729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31708-B7EC-472E-8C66-3209387C6512}" type="datetimeFigureOut">
              <a:rPr lang="en-US" smtClean="0"/>
              <a:t>12/1/2017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‹#›</a:t>
            </a:fld>
            <a:endParaRPr lang="en" sz="1300"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284469821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31708-B7EC-472E-8C66-3209387C6512}" type="datetimeFigureOut">
              <a:rPr lang="en-US" smtClean="0"/>
              <a:t>12/1/2017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‹#›</a:t>
            </a:fld>
            <a:endParaRPr lang="en" sz="1300"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305996243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31708-B7EC-472E-8C66-3209387C6512}" type="datetimeFigureOut">
              <a:rPr lang="en-US" smtClean="0"/>
              <a:t>12/1/2017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089116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5542359" y="0"/>
            <a:ext cx="3601641" cy="51435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4" y="342900"/>
            <a:ext cx="2319086" cy="897503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425" b="1" i="0" cap="all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788" y="690283"/>
            <a:ext cx="4618814" cy="373884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4" y="1306002"/>
            <a:ext cx="2319086" cy="312312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900"/>
              </a:spcBef>
              <a:buNone/>
              <a:defRPr sz="12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3789" y="4781759"/>
            <a:ext cx="925016" cy="261347"/>
          </a:xfrm>
        </p:spPr>
        <p:txBody>
          <a:bodyPr/>
          <a:lstStyle/>
          <a:p>
            <a:fld id="{95831708-B7EC-472E-8C66-3209387C6512}" type="datetimeFigureOut">
              <a:rPr lang="en-US" smtClean="0"/>
              <a:t>12/1/2017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4781759"/>
            <a:ext cx="2611634" cy="25934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68261" y="4781759"/>
            <a:ext cx="924342" cy="259347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‹#›</a:t>
            </a:fld>
            <a:endParaRPr lang="en" sz="1300"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12598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3878904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2598" y="1"/>
            <a:ext cx="5516689" cy="514349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5542359" y="0"/>
            <a:ext cx="3601641" cy="51435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12598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3" y="342900"/>
            <a:ext cx="2319088" cy="897503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425" b="1" i="0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3" y="1306002"/>
            <a:ext cx="2319088" cy="312312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900"/>
              </a:spcBef>
              <a:buNone/>
              <a:defRPr sz="12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4463" y="4781759"/>
            <a:ext cx="924342" cy="261347"/>
          </a:xfrm>
        </p:spPr>
        <p:txBody>
          <a:bodyPr/>
          <a:lstStyle/>
          <a:p>
            <a:fld id="{95831708-B7EC-472E-8C66-3209387C6512}" type="datetimeFigureOut">
              <a:rPr lang="en-US" smtClean="0"/>
              <a:t>12/1/2017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4781759"/>
            <a:ext cx="2611634" cy="25934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65676" y="4781759"/>
            <a:ext cx="925830" cy="259347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‹#›</a:t>
            </a:fld>
            <a:endParaRPr lang="en" sz="1300"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25533311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38758" y="286789"/>
            <a:ext cx="7633742" cy="11190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758" y="1714501"/>
            <a:ext cx="7633742" cy="2695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8758" y="4781759"/>
            <a:ext cx="1747292" cy="261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5831708-B7EC-472E-8C66-3209387C6512}" type="datetimeFigureOut">
              <a:rPr lang="en-US" smtClean="0"/>
              <a:t>12/1/2017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81759"/>
            <a:ext cx="3086100" cy="259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4781759"/>
            <a:ext cx="2114549" cy="259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‹#›</a:t>
            </a:fld>
            <a:endParaRPr lang="en" sz="1300"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664369" cy="51435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8931402" y="0"/>
            <a:ext cx="212598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39565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825" kern="1200" cap="all" spc="1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Gill Sans MT" panose="020B0502020104020203" pitchFamily="34" charset="0"/>
        <a:buChar char="–"/>
        <a:defRPr sz="13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Gill Sans MT" panose="020B0502020104020203" pitchFamily="34" charset="0"/>
        <a:buChar char="–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Arial" panose="020B0604020202020204" pitchFamily="34" charset="0"/>
        <a:buChar char="•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Gill Sans MT" panose="020B0502020104020203" pitchFamily="34" charset="0"/>
        <a:buChar char="–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Arial" panose="020B0604020202020204" pitchFamily="34" charset="0"/>
        <a:buChar char="•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Gill Sans MT" panose="020B0502020104020203" pitchFamily="34" charset="0"/>
        <a:buChar char="–"/>
        <a:defRPr sz="105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Arial" panose="020B0604020202020204" pitchFamily="34" charset="0"/>
        <a:buChar char="•"/>
        <a:defRPr sz="105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ctrTitle"/>
          </p:nvPr>
        </p:nvSpPr>
        <p:spPr>
          <a:xfrm>
            <a:off x="833918" y="1495147"/>
            <a:ext cx="6496522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200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 SỞ DỮ LIỆU</a:t>
            </a:r>
            <a:br>
              <a:rPr lang="en" sz="3200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3200" dirty="0" err="1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ĐẶT</a:t>
            </a:r>
            <a:r>
              <a:rPr lang="en-US" sz="3200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dirty="0" err="1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VÉ</a:t>
            </a:r>
            <a:r>
              <a:rPr lang="en-US" sz="3200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dirty="0" err="1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PHIM</a:t>
            </a:r>
            <a:r>
              <a:rPr lang="en-US" sz="3200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ONLINE</a:t>
            </a:r>
            <a:endParaRPr lang="en" sz="3200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94702" y="2967517"/>
            <a:ext cx="43709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Nhóm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03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Trần Hà Hiếu Thuận –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14DH110221</a:t>
            </a: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Vũ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Hoàng</a:t>
            </a:r>
            <a:r>
              <a:rPr lang="en-US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Min 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14DH110156</a:t>
            </a: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Dương Minh Trung 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14DH110217</a:t>
            </a: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Trần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Trọng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Nhân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14DH110097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69150" y="847600"/>
            <a:ext cx="5562130" cy="13602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e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Mô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endParaRPr lang="en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869150" y="2094275"/>
            <a:ext cx="3594600" cy="1553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 dirty="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/>
            </a:r>
            <a:br>
              <a:rPr lang="en" sz="1000" dirty="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</a:br>
            <a:endParaRPr lang="en" sz="1000" dirty="0">
              <a:solidFill>
                <a:srgbClr val="000000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8185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11</a:t>
            </a:fld>
            <a:endParaRPr lang="e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2361" t="10062" r="22847" b="5124"/>
          <a:stretch/>
        </p:blipFill>
        <p:spPr>
          <a:xfrm>
            <a:off x="1315084" y="137160"/>
            <a:ext cx="6937376" cy="464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2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12</a:t>
            </a:fld>
            <a:endParaRPr lang="en"/>
          </a:p>
        </p:txBody>
      </p:sp>
      <p:sp>
        <p:nvSpPr>
          <p:cNvPr id="83" name="Shape 83"/>
          <p:cNvSpPr txBox="1">
            <a:spLocks noGrp="1"/>
          </p:cNvSpPr>
          <p:nvPr>
            <p:ph type="ctrTitle" idx="4294967295"/>
          </p:nvPr>
        </p:nvSpPr>
        <p:spPr>
          <a:xfrm>
            <a:off x="0" y="555625"/>
            <a:ext cx="3471863" cy="750888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r>
              <a:rPr lang="en-US" sz="1400" b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	</a:t>
            </a:r>
            <a:r>
              <a:rPr lang="en-US" sz="1400" b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Bảng</a:t>
            </a:r>
            <a:r>
              <a:rPr lang="en-US" sz="1400" b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 </a:t>
            </a:r>
            <a:r>
              <a:rPr lang="en-US" sz="1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TheLoai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934130" y="2667633"/>
            <a:ext cx="3898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CREATE TABLE </a:t>
            </a:r>
            <a:r>
              <a:rPr lang="en-US" sz="1200" dirty="0" err="1" smtClean="0">
                <a:latin typeface="Consolas" panose="020B0609020204030204" pitchFamily="49" charset="0"/>
              </a:rPr>
              <a:t>TheLoai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(</a:t>
            </a:r>
          </a:p>
          <a:p>
            <a:pPr marL="174625"/>
            <a:r>
              <a:rPr lang="en-US" sz="1200" dirty="0" err="1" smtClean="0">
                <a:latin typeface="Consolas" panose="020B0609020204030204" pitchFamily="49" charset="0"/>
              </a:rPr>
              <a:t>maloai</a:t>
            </a:r>
            <a:r>
              <a:rPr lang="en-US" sz="1200" dirty="0" smtClean="0">
                <a:latin typeface="Consolas" panose="020B0609020204030204" pitchFamily="49" charset="0"/>
              </a:rPr>
              <a:t> 	INT </a:t>
            </a:r>
            <a:r>
              <a:rPr lang="en-US" sz="1200" dirty="0">
                <a:latin typeface="Consolas" panose="020B0609020204030204" pitchFamily="49" charset="0"/>
              </a:rPr>
              <a:t>IDENTITY(1,1) PRIMARY KEY,</a:t>
            </a:r>
          </a:p>
          <a:p>
            <a:pPr marL="174625"/>
            <a:r>
              <a:rPr lang="en-US" sz="1200" dirty="0" err="1" smtClean="0">
                <a:latin typeface="Consolas" panose="020B0609020204030204" pitchFamily="49" charset="0"/>
              </a:rPr>
              <a:t>tenloai</a:t>
            </a:r>
            <a:r>
              <a:rPr lang="en-US" sz="1200" dirty="0" smtClean="0">
                <a:latin typeface="Consolas" panose="020B0609020204030204" pitchFamily="49" charset="0"/>
              </a:rPr>
              <a:t> 	</a:t>
            </a:r>
            <a:r>
              <a:rPr lang="en-US" sz="1200" dirty="0" err="1" smtClean="0">
                <a:latin typeface="Consolas" panose="020B0609020204030204" pitchFamily="49" charset="0"/>
              </a:rPr>
              <a:t>NVARCHAR</a:t>
            </a:r>
            <a:r>
              <a:rPr lang="en-US" sz="1200" dirty="0" smtClean="0">
                <a:latin typeface="Consolas" panose="020B0609020204030204" pitchFamily="49" charset="0"/>
              </a:rPr>
              <a:t>(50) not null,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 smtClean="0">
                <a:latin typeface="Consolas" panose="020B0609020204030204" pitchFamily="49" charset="0"/>
              </a:rPr>
              <a:t>)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GO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7430" t="8334" r="61250" b="80185"/>
          <a:stretch/>
        </p:blipFill>
        <p:spPr>
          <a:xfrm>
            <a:off x="934130" y="1219833"/>
            <a:ext cx="38989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5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  <p:sp>
        <p:nvSpPr>
          <p:cNvPr id="83" name="Shape 83"/>
          <p:cNvSpPr txBox="1">
            <a:spLocks noGrp="1"/>
          </p:cNvSpPr>
          <p:nvPr>
            <p:ph type="ctrTitle" idx="4294967295"/>
          </p:nvPr>
        </p:nvSpPr>
        <p:spPr>
          <a:xfrm>
            <a:off x="0" y="555625"/>
            <a:ext cx="3471863" cy="750888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r>
              <a:rPr lang="en-US" sz="1400" b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	</a:t>
            </a:r>
            <a:r>
              <a:rPr lang="en-US" sz="1400" b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Bảng</a:t>
            </a:r>
            <a:r>
              <a:rPr lang="en-US" sz="1400" b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 </a:t>
            </a:r>
            <a:r>
              <a:rPr lang="en-US" sz="1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KhuyenMai</a:t>
            </a:r>
            <a:r>
              <a:rPr lang="en-US" sz="2000" dirty="0"/>
              <a:t/>
            </a:r>
            <a:br>
              <a:rPr lang="en-US" sz="2000" dirty="0"/>
            </a:br>
            <a:endParaRPr lang="en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934130" y="2847886"/>
            <a:ext cx="60229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CREATE TABLE </a:t>
            </a:r>
            <a:r>
              <a:rPr lang="en-US" sz="1200" dirty="0" err="1" smtClean="0">
                <a:latin typeface="Consolas" panose="020B0609020204030204" pitchFamily="49" charset="0"/>
              </a:rPr>
              <a:t>KhuyenMai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(</a:t>
            </a:r>
          </a:p>
          <a:p>
            <a:pPr marL="119063"/>
            <a:r>
              <a:rPr lang="en-US" sz="1200" dirty="0" err="1" smtClean="0">
                <a:latin typeface="Consolas" panose="020B0609020204030204" pitchFamily="49" charset="0"/>
              </a:rPr>
              <a:t>makm</a:t>
            </a:r>
            <a:r>
              <a:rPr lang="en-US" sz="1200" dirty="0" smtClean="0">
                <a:latin typeface="Consolas" panose="020B0609020204030204" pitchFamily="49" charset="0"/>
              </a:rPr>
              <a:t> 		INT </a:t>
            </a:r>
            <a:r>
              <a:rPr lang="en-US" sz="1200" dirty="0">
                <a:latin typeface="Consolas" panose="020B0609020204030204" pitchFamily="49" charset="0"/>
              </a:rPr>
              <a:t>IDENTITY(1,1) PRIMARY KEY</a:t>
            </a:r>
            <a:r>
              <a:rPr lang="en-US" sz="1200" dirty="0" smtClean="0">
                <a:latin typeface="Consolas" panose="020B0609020204030204" pitchFamily="49" charset="0"/>
              </a:rPr>
              <a:t>,</a:t>
            </a:r>
            <a:endParaRPr lang="en-US" sz="1200" dirty="0">
              <a:latin typeface="Consolas" panose="020B0609020204030204" pitchFamily="49" charset="0"/>
            </a:endParaRPr>
          </a:p>
          <a:p>
            <a:pPr marL="119063"/>
            <a:r>
              <a:rPr lang="en-US" sz="1200" dirty="0" err="1" smtClean="0">
                <a:latin typeface="Consolas" panose="020B0609020204030204" pitchFamily="49" charset="0"/>
              </a:rPr>
              <a:t>ngaybatdau</a:t>
            </a:r>
            <a:r>
              <a:rPr lang="en-US" sz="1200" dirty="0" smtClean="0">
                <a:latin typeface="Consolas" panose="020B0609020204030204" pitchFamily="49" charset="0"/>
              </a:rPr>
              <a:t> 	</a:t>
            </a:r>
            <a:r>
              <a:rPr lang="en-US" sz="1200" dirty="0" err="1" smtClean="0">
                <a:latin typeface="Consolas" panose="020B0609020204030204" pitchFamily="49" charset="0"/>
              </a:rPr>
              <a:t>DATETIME</a:t>
            </a:r>
            <a:r>
              <a:rPr lang="en-US" sz="1200" dirty="0" smtClean="0">
                <a:latin typeface="Consolas" panose="020B0609020204030204" pitchFamily="49" charset="0"/>
              </a:rPr>
              <a:t> not null,</a:t>
            </a:r>
            <a:endParaRPr lang="en-US" sz="1200" dirty="0">
              <a:latin typeface="Consolas" panose="020B0609020204030204" pitchFamily="49" charset="0"/>
            </a:endParaRPr>
          </a:p>
          <a:p>
            <a:pPr marL="119063"/>
            <a:r>
              <a:rPr lang="en-US" sz="1200" dirty="0" err="1" smtClean="0">
                <a:latin typeface="Consolas" panose="020B0609020204030204" pitchFamily="49" charset="0"/>
              </a:rPr>
              <a:t>ngayketthuc</a:t>
            </a:r>
            <a:r>
              <a:rPr lang="en-US" sz="1200" dirty="0" smtClean="0">
                <a:latin typeface="Consolas" panose="020B0609020204030204" pitchFamily="49" charset="0"/>
              </a:rPr>
              <a:t> 	</a:t>
            </a:r>
            <a:r>
              <a:rPr lang="en-US" sz="1200" dirty="0" err="1" smtClean="0">
                <a:latin typeface="Consolas" panose="020B0609020204030204" pitchFamily="49" charset="0"/>
              </a:rPr>
              <a:t>DATETIME</a:t>
            </a:r>
            <a:r>
              <a:rPr lang="en-US" sz="1200" dirty="0" smtClean="0">
                <a:latin typeface="Consolas" panose="020B0609020204030204" pitchFamily="49" charset="0"/>
              </a:rPr>
              <a:t> not null,</a:t>
            </a:r>
            <a:endParaRPr lang="en-US" sz="1200" dirty="0">
              <a:latin typeface="Consolas" panose="020B0609020204030204" pitchFamily="49" charset="0"/>
            </a:endParaRPr>
          </a:p>
          <a:p>
            <a:pPr marL="119063"/>
            <a:r>
              <a:rPr lang="en-US" sz="1200" dirty="0" err="1" smtClean="0">
                <a:latin typeface="Consolas" panose="020B0609020204030204" pitchFamily="49" charset="0"/>
              </a:rPr>
              <a:t>giatri</a:t>
            </a:r>
            <a:r>
              <a:rPr lang="en-US" sz="1200" dirty="0" smtClean="0">
                <a:latin typeface="Consolas" panose="020B0609020204030204" pitchFamily="49" charset="0"/>
              </a:rPr>
              <a:t> 		INT not null,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GO</a:t>
            </a:r>
          </a:p>
          <a:p>
            <a:endParaRPr lang="en-US" sz="1200" dirty="0">
              <a:latin typeface="Consolas" panose="020B060902020403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7708" t="9629" r="62187" b="85858"/>
          <a:stretch/>
        </p:blipFill>
        <p:spPr>
          <a:xfrm>
            <a:off x="1028700" y="1219833"/>
            <a:ext cx="3676650" cy="4641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7708" t="16067" r="62187" b="74815"/>
          <a:stretch/>
        </p:blipFill>
        <p:spPr>
          <a:xfrm>
            <a:off x="1028700" y="1684020"/>
            <a:ext cx="3676650" cy="93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2064" t="10185" r="59206" b="79374"/>
          <a:stretch/>
        </p:blipFill>
        <p:spPr>
          <a:xfrm>
            <a:off x="1513114" y="1196911"/>
            <a:ext cx="3425372" cy="133239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62314" y="2948409"/>
            <a:ext cx="598623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CREATE TABLE </a:t>
            </a:r>
            <a:r>
              <a:rPr lang="en-US" sz="1200" dirty="0" err="1" smtClean="0">
                <a:latin typeface="Consolas" panose="020B0609020204030204" pitchFamily="49" charset="0"/>
              </a:rPr>
              <a:t>LOAIVE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(</a:t>
            </a:r>
          </a:p>
          <a:p>
            <a:pPr marL="119063"/>
            <a:r>
              <a:rPr lang="en-US" sz="1200" dirty="0" err="1" smtClean="0">
                <a:latin typeface="Consolas" panose="020B0609020204030204" pitchFamily="49" charset="0"/>
              </a:rPr>
              <a:t>maloaive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	</a:t>
            </a:r>
            <a:r>
              <a:rPr lang="en-US" sz="1200" dirty="0" smtClean="0">
                <a:latin typeface="Consolas" panose="020B0609020204030204" pitchFamily="49" charset="0"/>
              </a:rPr>
              <a:t>INT </a:t>
            </a:r>
            <a:r>
              <a:rPr lang="en-US" sz="1200" dirty="0">
                <a:latin typeface="Consolas" panose="020B0609020204030204" pitchFamily="49" charset="0"/>
              </a:rPr>
              <a:t>IDENTITY(1,1) PRIMARY KEY,</a:t>
            </a:r>
          </a:p>
          <a:p>
            <a:pPr marL="119063"/>
            <a:r>
              <a:rPr lang="en-US" sz="1200" dirty="0" err="1" smtClean="0">
                <a:latin typeface="Consolas" panose="020B0609020204030204" pitchFamily="49" charset="0"/>
              </a:rPr>
              <a:t>tenloaive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	</a:t>
            </a:r>
            <a:r>
              <a:rPr lang="en-US" sz="1200" dirty="0" err="1" smtClean="0">
                <a:latin typeface="Consolas" panose="020B0609020204030204" pitchFamily="49" charset="0"/>
              </a:rPr>
              <a:t>NVARCHAR</a:t>
            </a:r>
            <a:r>
              <a:rPr lang="en-US" sz="1200" dirty="0" smtClean="0">
                <a:latin typeface="Consolas" panose="020B0609020204030204" pitchFamily="49" charset="0"/>
              </a:rPr>
              <a:t>(50) </a:t>
            </a:r>
            <a:r>
              <a:rPr lang="en-US" sz="1200" dirty="0">
                <a:latin typeface="Consolas" panose="020B0609020204030204" pitchFamily="49" charset="0"/>
              </a:rPr>
              <a:t>not null,</a:t>
            </a:r>
          </a:p>
          <a:p>
            <a:pPr marL="119063"/>
            <a:r>
              <a:rPr lang="en-US" sz="1200" dirty="0" err="1" smtClean="0">
                <a:latin typeface="Consolas" panose="020B0609020204030204" pitchFamily="49" charset="0"/>
              </a:rPr>
              <a:t>giave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		INT not null,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GO</a:t>
            </a:r>
          </a:p>
        </p:txBody>
      </p:sp>
      <p:sp>
        <p:nvSpPr>
          <p:cNvPr id="5" name="Shape 83"/>
          <p:cNvSpPr txBox="1">
            <a:spLocks/>
          </p:cNvSpPr>
          <p:nvPr/>
        </p:nvSpPr>
        <p:spPr>
          <a:xfrm>
            <a:off x="0" y="555625"/>
            <a:ext cx="3471863" cy="750888"/>
          </a:xfrm>
          <a:prstGeom prst="rect">
            <a:avLst/>
          </a:prstGeom>
        </p:spPr>
        <p:txBody>
          <a:bodyPr vert="horz" wrap="square" lIns="91425" tIns="91425" rIns="91425" bIns="91425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25" kern="1200" cap="all" spc="1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	</a:t>
            </a:r>
            <a:r>
              <a:rPr lang="en-US" sz="1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Bảng</a:t>
            </a:r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 </a:t>
            </a:r>
            <a:r>
              <a:rPr lang="en-US" sz="1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LOAIVE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" sz="2000" dirty="0"/>
          </a:p>
        </p:txBody>
      </p:sp>
    </p:spTree>
    <p:extLst>
      <p:ext uri="{BB962C8B-B14F-4D97-AF65-F5344CB8AC3E}">
        <p14:creationId xmlns:p14="http://schemas.microsoft.com/office/powerpoint/2010/main" val="2452665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15</a:t>
            </a:fld>
            <a:endParaRPr lang="en"/>
          </a:p>
        </p:txBody>
      </p:sp>
      <p:sp>
        <p:nvSpPr>
          <p:cNvPr id="83" name="Shape 83"/>
          <p:cNvSpPr txBox="1">
            <a:spLocks noGrp="1"/>
          </p:cNvSpPr>
          <p:nvPr>
            <p:ph type="ctrTitle" idx="4294967295"/>
          </p:nvPr>
        </p:nvSpPr>
        <p:spPr>
          <a:xfrm>
            <a:off x="0" y="555625"/>
            <a:ext cx="3471863" cy="750888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r>
              <a:rPr lang="en-US" sz="1400" b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	</a:t>
            </a:r>
            <a:r>
              <a:rPr lang="en-US" sz="1400" b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Bảng</a:t>
            </a:r>
            <a:r>
              <a:rPr lang="en-US" sz="1400" b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 </a:t>
            </a:r>
            <a:r>
              <a:rPr lang="en-US" sz="1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PhongChieu</a:t>
            </a:r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/>
            </a:r>
            <a:b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</a:br>
            <a:endParaRPr lang="en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934130" y="2801103"/>
            <a:ext cx="48697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CREATE TABLE </a:t>
            </a:r>
            <a:r>
              <a:rPr lang="en-US" sz="1200" dirty="0" err="1" smtClean="0">
                <a:latin typeface="Consolas" panose="020B0609020204030204" pitchFamily="49" charset="0"/>
              </a:rPr>
              <a:t>PhongChieu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(</a:t>
            </a:r>
          </a:p>
          <a:p>
            <a:pPr marL="174625" lvl="1"/>
            <a:r>
              <a:rPr lang="en-US" sz="1200" dirty="0" err="1" smtClean="0">
                <a:latin typeface="Consolas" panose="020B0609020204030204" pitchFamily="49" charset="0"/>
              </a:rPr>
              <a:t>maphong</a:t>
            </a:r>
            <a:r>
              <a:rPr lang="en-US" sz="1200" dirty="0" smtClean="0">
                <a:latin typeface="Consolas" panose="020B0609020204030204" pitchFamily="49" charset="0"/>
              </a:rPr>
              <a:t> 		INT </a:t>
            </a:r>
            <a:r>
              <a:rPr lang="en-US" sz="1200" dirty="0">
                <a:latin typeface="Consolas" panose="020B0609020204030204" pitchFamily="49" charset="0"/>
              </a:rPr>
              <a:t>IDENTITY(1,1) PRIMARY KEY,</a:t>
            </a:r>
          </a:p>
          <a:p>
            <a:pPr marL="174625" lvl="1"/>
            <a:r>
              <a:rPr lang="en-US" sz="1200" dirty="0" err="1" smtClean="0">
                <a:latin typeface="Consolas" panose="020B0609020204030204" pitchFamily="49" charset="0"/>
              </a:rPr>
              <a:t>tenphong</a:t>
            </a:r>
            <a:r>
              <a:rPr lang="en-US" sz="1200" dirty="0" smtClean="0">
                <a:latin typeface="Consolas" panose="020B0609020204030204" pitchFamily="49" charset="0"/>
              </a:rPr>
              <a:t> 	</a:t>
            </a:r>
            <a:r>
              <a:rPr lang="en-US" sz="1200" dirty="0" err="1" smtClean="0">
                <a:latin typeface="Consolas" panose="020B0609020204030204" pitchFamily="49" charset="0"/>
              </a:rPr>
              <a:t>NVARCHAR</a:t>
            </a:r>
            <a:r>
              <a:rPr lang="en-US" sz="1200" dirty="0" smtClean="0">
                <a:latin typeface="Consolas" panose="020B0609020204030204" pitchFamily="49" charset="0"/>
              </a:rPr>
              <a:t>(50),</a:t>
            </a:r>
          </a:p>
          <a:p>
            <a:pPr marL="174625" lvl="1"/>
            <a:r>
              <a:rPr lang="en-US" sz="1200" dirty="0" err="1" smtClean="0">
                <a:latin typeface="Consolas" panose="020B0609020204030204" pitchFamily="49" charset="0"/>
              </a:rPr>
              <a:t>soghecontrong</a:t>
            </a:r>
            <a:r>
              <a:rPr lang="en-US" sz="1200" dirty="0" smtClean="0">
                <a:latin typeface="Consolas" panose="020B0609020204030204" pitchFamily="49" charset="0"/>
              </a:rPr>
              <a:t> 	INT not null,</a:t>
            </a:r>
          </a:p>
          <a:p>
            <a:pPr marL="174625" lvl="1"/>
            <a:r>
              <a:rPr lang="en-US" sz="1200" dirty="0" err="1" smtClean="0">
                <a:latin typeface="Consolas" panose="020B0609020204030204" pitchFamily="49" charset="0"/>
              </a:rPr>
              <a:t>soghebandau</a:t>
            </a:r>
            <a:r>
              <a:rPr lang="en-US" sz="1200" dirty="0" smtClean="0">
                <a:latin typeface="Consolas" panose="020B0609020204030204" pitchFamily="49" charset="0"/>
              </a:rPr>
              <a:t> 	INT not null,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GO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7553" t="8988" r="62604" b="76481"/>
          <a:stretch/>
        </p:blipFill>
        <p:spPr>
          <a:xfrm>
            <a:off x="934130" y="1306286"/>
            <a:ext cx="3628822" cy="149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3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16</a:t>
            </a:fld>
            <a:endParaRPr lang="en"/>
          </a:p>
        </p:txBody>
      </p:sp>
      <p:sp>
        <p:nvSpPr>
          <p:cNvPr id="83" name="Shape 83"/>
          <p:cNvSpPr txBox="1">
            <a:spLocks noGrp="1"/>
          </p:cNvSpPr>
          <p:nvPr>
            <p:ph type="ctrTitle" idx="4294967295"/>
          </p:nvPr>
        </p:nvSpPr>
        <p:spPr>
          <a:xfrm>
            <a:off x="0" y="555625"/>
            <a:ext cx="3471863" cy="750888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r>
              <a:rPr lang="en-US" sz="1400" b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\	</a:t>
            </a:r>
            <a:r>
              <a:rPr lang="en-US" sz="1400" b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Bảng</a:t>
            </a:r>
            <a:r>
              <a:rPr lang="en-US" sz="1400" b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 </a:t>
            </a:r>
            <a:r>
              <a:rPr lang="en-US" sz="1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KhachHang</a:t>
            </a:r>
            <a:r>
              <a:rPr lang="en-US" sz="2000" dirty="0"/>
              <a:t/>
            </a:r>
            <a:br>
              <a:rPr lang="en-US" sz="2000" dirty="0"/>
            </a:br>
            <a:endParaRPr lang="en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4521200" y="1219833"/>
            <a:ext cx="41869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CREATE TABLE </a:t>
            </a:r>
            <a:r>
              <a:rPr lang="en-US" sz="1200" dirty="0" err="1" smtClean="0">
                <a:latin typeface="Consolas" panose="020B0609020204030204" pitchFamily="49" charset="0"/>
              </a:rPr>
              <a:t>KhachHang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(</a:t>
            </a:r>
          </a:p>
          <a:p>
            <a:pPr indent="174625"/>
            <a:r>
              <a:rPr lang="en-US" sz="1200" dirty="0" err="1" smtClean="0">
                <a:latin typeface="Consolas" panose="020B0609020204030204" pitchFamily="49" charset="0"/>
              </a:rPr>
              <a:t>makhachhang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INT IDENTITY(1,1) PRIMARY KEY,</a:t>
            </a:r>
          </a:p>
          <a:p>
            <a:pPr indent="174625"/>
            <a:r>
              <a:rPr lang="en-US" sz="1200" dirty="0" smtClean="0">
                <a:latin typeface="Consolas" panose="020B0609020204030204" pitchFamily="49" charset="0"/>
              </a:rPr>
              <a:t>ho 		</a:t>
            </a:r>
            <a:r>
              <a:rPr lang="en-US" sz="1200" dirty="0" err="1" smtClean="0">
                <a:latin typeface="Consolas" panose="020B0609020204030204" pitchFamily="49" charset="0"/>
              </a:rPr>
              <a:t>NVARCHAR</a:t>
            </a:r>
            <a:r>
              <a:rPr lang="en-US" sz="1200" dirty="0" smtClean="0">
                <a:latin typeface="Consolas" panose="020B0609020204030204" pitchFamily="49" charset="0"/>
              </a:rPr>
              <a:t>(50) not </a:t>
            </a:r>
            <a:r>
              <a:rPr lang="en-US" sz="1200" dirty="0">
                <a:latin typeface="Consolas" panose="020B0609020204030204" pitchFamily="49" charset="0"/>
              </a:rPr>
              <a:t>null</a:t>
            </a:r>
            <a:r>
              <a:rPr lang="en-US" sz="1200" dirty="0" smtClean="0">
                <a:latin typeface="Consolas" panose="020B0609020204030204" pitchFamily="49" charset="0"/>
              </a:rPr>
              <a:t>, </a:t>
            </a:r>
          </a:p>
          <a:p>
            <a:pPr indent="174625"/>
            <a:r>
              <a:rPr lang="en-US" sz="1200" dirty="0" err="1" smtClean="0">
                <a:latin typeface="Consolas" panose="020B0609020204030204" pitchFamily="49" charset="0"/>
              </a:rPr>
              <a:t>tenlot</a:t>
            </a:r>
            <a:r>
              <a:rPr lang="en-US" sz="1200" dirty="0" smtClean="0">
                <a:latin typeface="Consolas" panose="020B0609020204030204" pitchFamily="49" charset="0"/>
              </a:rPr>
              <a:t> 		</a:t>
            </a:r>
            <a:r>
              <a:rPr lang="en-US" sz="1200" dirty="0" err="1" smtClean="0">
                <a:latin typeface="Consolas" panose="020B0609020204030204" pitchFamily="49" charset="0"/>
              </a:rPr>
              <a:t>NVARCHAR</a:t>
            </a:r>
            <a:r>
              <a:rPr lang="en-US" sz="1200" dirty="0" smtClean="0">
                <a:latin typeface="Consolas" panose="020B0609020204030204" pitchFamily="49" charset="0"/>
              </a:rPr>
              <a:t>(50) not </a:t>
            </a:r>
            <a:r>
              <a:rPr lang="en-US" sz="1200" dirty="0">
                <a:latin typeface="Consolas" panose="020B0609020204030204" pitchFamily="49" charset="0"/>
              </a:rPr>
              <a:t>null</a:t>
            </a:r>
            <a:r>
              <a:rPr lang="en-US" sz="1200" dirty="0" smtClean="0">
                <a:latin typeface="Consolas" panose="020B0609020204030204" pitchFamily="49" charset="0"/>
              </a:rPr>
              <a:t>,</a:t>
            </a:r>
            <a:endParaRPr lang="en-US" sz="1200" dirty="0">
              <a:latin typeface="Consolas" panose="020B0609020204030204" pitchFamily="49" charset="0"/>
            </a:endParaRPr>
          </a:p>
          <a:p>
            <a:pPr indent="174625"/>
            <a:r>
              <a:rPr lang="en-US" sz="1200" dirty="0" smtClean="0">
                <a:latin typeface="Consolas" panose="020B0609020204030204" pitchFamily="49" charset="0"/>
              </a:rPr>
              <a:t>ten 		</a:t>
            </a:r>
            <a:r>
              <a:rPr lang="en-US" sz="1200" dirty="0" err="1" smtClean="0">
                <a:latin typeface="Consolas" panose="020B0609020204030204" pitchFamily="49" charset="0"/>
              </a:rPr>
              <a:t>NVARCHAR</a:t>
            </a:r>
            <a:r>
              <a:rPr lang="en-US" sz="1200" dirty="0" smtClean="0">
                <a:latin typeface="Consolas" panose="020B0609020204030204" pitchFamily="49" charset="0"/>
              </a:rPr>
              <a:t>(50) not </a:t>
            </a:r>
            <a:r>
              <a:rPr lang="en-US" sz="1200" dirty="0">
                <a:latin typeface="Consolas" panose="020B0609020204030204" pitchFamily="49" charset="0"/>
              </a:rPr>
              <a:t>null</a:t>
            </a:r>
            <a:r>
              <a:rPr lang="en-US" sz="1200" dirty="0" smtClean="0">
                <a:latin typeface="Consolas" panose="020B0609020204030204" pitchFamily="49" charset="0"/>
              </a:rPr>
              <a:t>,</a:t>
            </a:r>
            <a:endParaRPr lang="en-US" sz="1200" dirty="0">
              <a:latin typeface="Consolas" panose="020B0609020204030204" pitchFamily="49" charset="0"/>
            </a:endParaRPr>
          </a:p>
          <a:p>
            <a:pPr indent="174625"/>
            <a:r>
              <a:rPr lang="en-US" sz="1200" dirty="0" err="1" smtClean="0">
                <a:latin typeface="Consolas" panose="020B0609020204030204" pitchFamily="49" charset="0"/>
              </a:rPr>
              <a:t>ngaysinh</a:t>
            </a:r>
            <a:r>
              <a:rPr lang="en-US" sz="1200" dirty="0">
                <a:latin typeface="Consolas" panose="020B0609020204030204" pitchFamily="49" charset="0"/>
              </a:rPr>
              <a:t> 	</a:t>
            </a:r>
            <a:r>
              <a:rPr lang="en-US" sz="1200" dirty="0" smtClean="0">
                <a:latin typeface="Consolas" panose="020B0609020204030204" pitchFamily="49" charset="0"/>
              </a:rPr>
              <a:t>DATE 	  not </a:t>
            </a:r>
            <a:r>
              <a:rPr lang="en-US" sz="1200" dirty="0">
                <a:latin typeface="Consolas" panose="020B0609020204030204" pitchFamily="49" charset="0"/>
              </a:rPr>
              <a:t>null,</a:t>
            </a:r>
          </a:p>
          <a:p>
            <a:pPr indent="174625"/>
            <a:r>
              <a:rPr lang="en-US" sz="1200" dirty="0" err="1" smtClean="0">
                <a:latin typeface="Consolas" panose="020B0609020204030204" pitchFamily="49" charset="0"/>
              </a:rPr>
              <a:t>gioitinh</a:t>
            </a:r>
            <a:r>
              <a:rPr lang="en-US" sz="1200" dirty="0" smtClean="0">
                <a:latin typeface="Consolas" panose="020B0609020204030204" pitchFamily="49" charset="0"/>
              </a:rPr>
              <a:t> 	CHAR(2</a:t>
            </a:r>
            <a:r>
              <a:rPr lang="en-US" sz="1200" dirty="0">
                <a:latin typeface="Consolas" panose="020B0609020204030204" pitchFamily="49" charset="0"/>
              </a:rPr>
              <a:t>) </a:t>
            </a:r>
            <a:r>
              <a:rPr lang="en-US" sz="1200" dirty="0" smtClean="0">
                <a:latin typeface="Consolas" panose="020B0609020204030204" pitchFamily="49" charset="0"/>
              </a:rPr>
              <a:t>	  not </a:t>
            </a:r>
            <a:r>
              <a:rPr lang="en-US" sz="1200" dirty="0">
                <a:latin typeface="Consolas" panose="020B0609020204030204" pitchFamily="49" charset="0"/>
              </a:rPr>
              <a:t>null,</a:t>
            </a:r>
          </a:p>
          <a:p>
            <a:pPr indent="174625"/>
            <a:r>
              <a:rPr lang="en-US" sz="1200" dirty="0" err="1" smtClean="0">
                <a:latin typeface="Consolas" panose="020B0609020204030204" pitchFamily="49" charset="0"/>
              </a:rPr>
              <a:t>sonha</a:t>
            </a:r>
            <a:r>
              <a:rPr lang="en-US" sz="1200" dirty="0" smtClean="0">
                <a:latin typeface="Consolas" panose="020B0609020204030204" pitchFamily="49" charset="0"/>
              </a:rPr>
              <a:t> 		</a:t>
            </a:r>
            <a:r>
              <a:rPr lang="en-US" sz="1200" dirty="0" err="1" smtClean="0">
                <a:latin typeface="Consolas" panose="020B0609020204030204" pitchFamily="49" charset="0"/>
              </a:rPr>
              <a:t>NVARCHAR</a:t>
            </a:r>
            <a:r>
              <a:rPr lang="en-US" sz="1200" dirty="0" smtClean="0">
                <a:latin typeface="Consolas" panose="020B0609020204030204" pitchFamily="49" charset="0"/>
              </a:rPr>
              <a:t>(15</a:t>
            </a:r>
            <a:r>
              <a:rPr lang="en-US" sz="1200" dirty="0">
                <a:latin typeface="Consolas" panose="020B0609020204030204" pitchFamily="49" charset="0"/>
              </a:rPr>
              <a:t>) </a:t>
            </a:r>
            <a:r>
              <a:rPr lang="en-US" sz="1200" dirty="0" smtClean="0">
                <a:latin typeface="Consolas" panose="020B0609020204030204" pitchFamily="49" charset="0"/>
              </a:rPr>
              <a:t>not </a:t>
            </a:r>
            <a:r>
              <a:rPr lang="en-US" sz="1200" dirty="0">
                <a:latin typeface="Consolas" panose="020B0609020204030204" pitchFamily="49" charset="0"/>
              </a:rPr>
              <a:t>null,</a:t>
            </a:r>
          </a:p>
          <a:p>
            <a:pPr indent="174625"/>
            <a:r>
              <a:rPr lang="en-US" sz="1200" dirty="0" err="1" smtClean="0">
                <a:latin typeface="Consolas" panose="020B0609020204030204" pitchFamily="49" charset="0"/>
              </a:rPr>
              <a:t>tenduong</a:t>
            </a:r>
            <a:r>
              <a:rPr lang="en-US" sz="1200" dirty="0" smtClean="0">
                <a:latin typeface="Consolas" panose="020B0609020204030204" pitchFamily="49" charset="0"/>
              </a:rPr>
              <a:t> 	</a:t>
            </a:r>
            <a:r>
              <a:rPr lang="en-US" sz="1200" dirty="0" err="1" smtClean="0">
                <a:latin typeface="Consolas" panose="020B0609020204030204" pitchFamily="49" charset="0"/>
              </a:rPr>
              <a:t>NVARCHAR</a:t>
            </a:r>
            <a:r>
              <a:rPr lang="en-US" sz="1200" dirty="0" smtClean="0">
                <a:latin typeface="Consolas" panose="020B0609020204030204" pitchFamily="49" charset="0"/>
              </a:rPr>
              <a:t>(50</a:t>
            </a:r>
            <a:r>
              <a:rPr lang="en-US" sz="1200" dirty="0">
                <a:latin typeface="Consolas" panose="020B0609020204030204" pitchFamily="49" charset="0"/>
              </a:rPr>
              <a:t>) </a:t>
            </a:r>
            <a:r>
              <a:rPr lang="en-US" sz="1200" dirty="0" smtClean="0">
                <a:latin typeface="Consolas" panose="020B0609020204030204" pitchFamily="49" charset="0"/>
              </a:rPr>
              <a:t>not </a:t>
            </a:r>
            <a:r>
              <a:rPr lang="en-US" sz="1200" dirty="0">
                <a:latin typeface="Consolas" panose="020B0609020204030204" pitchFamily="49" charset="0"/>
              </a:rPr>
              <a:t>null,</a:t>
            </a:r>
          </a:p>
          <a:p>
            <a:pPr indent="174625"/>
            <a:r>
              <a:rPr lang="en-US" sz="1200" dirty="0" err="1" smtClean="0">
                <a:latin typeface="Consolas" panose="020B0609020204030204" pitchFamily="49" charset="0"/>
              </a:rPr>
              <a:t>quan</a:t>
            </a:r>
            <a:r>
              <a:rPr lang="en-US" sz="1200" dirty="0" smtClean="0">
                <a:latin typeface="Consolas" panose="020B0609020204030204" pitchFamily="49" charset="0"/>
              </a:rPr>
              <a:t> 		</a:t>
            </a:r>
            <a:r>
              <a:rPr lang="en-US" sz="1200" dirty="0" err="1" smtClean="0">
                <a:latin typeface="Consolas" panose="020B0609020204030204" pitchFamily="49" charset="0"/>
              </a:rPr>
              <a:t>NVARCHAR</a:t>
            </a:r>
            <a:r>
              <a:rPr lang="en-US" sz="1200" dirty="0" smtClean="0">
                <a:latin typeface="Consolas" panose="020B0609020204030204" pitchFamily="49" charset="0"/>
              </a:rPr>
              <a:t>(50</a:t>
            </a:r>
            <a:r>
              <a:rPr lang="en-US" sz="1200" dirty="0">
                <a:latin typeface="Consolas" panose="020B0609020204030204" pitchFamily="49" charset="0"/>
              </a:rPr>
              <a:t>) </a:t>
            </a:r>
            <a:r>
              <a:rPr lang="en-US" sz="1200" dirty="0" smtClean="0">
                <a:latin typeface="Consolas" panose="020B0609020204030204" pitchFamily="49" charset="0"/>
              </a:rPr>
              <a:t>not null</a:t>
            </a:r>
            <a:r>
              <a:rPr lang="en-US" sz="1200" dirty="0">
                <a:latin typeface="Consolas" panose="020B0609020204030204" pitchFamily="49" charset="0"/>
              </a:rPr>
              <a:t>,</a:t>
            </a:r>
          </a:p>
          <a:p>
            <a:pPr indent="174625"/>
            <a:r>
              <a:rPr lang="en-US" sz="1200" dirty="0" err="1" smtClean="0">
                <a:latin typeface="Consolas" panose="020B0609020204030204" pitchFamily="49" charset="0"/>
              </a:rPr>
              <a:t>thanhpho</a:t>
            </a:r>
            <a:r>
              <a:rPr lang="en-US" sz="1200" dirty="0" smtClean="0">
                <a:latin typeface="Consolas" panose="020B0609020204030204" pitchFamily="49" charset="0"/>
              </a:rPr>
              <a:t> 	</a:t>
            </a:r>
            <a:r>
              <a:rPr lang="en-US" sz="1200" dirty="0" err="1" smtClean="0">
                <a:latin typeface="Consolas" panose="020B0609020204030204" pitchFamily="49" charset="0"/>
              </a:rPr>
              <a:t>NVARCHAR</a:t>
            </a:r>
            <a:r>
              <a:rPr lang="en-US" sz="1200" dirty="0" smtClean="0">
                <a:latin typeface="Consolas" panose="020B0609020204030204" pitchFamily="49" charset="0"/>
              </a:rPr>
              <a:t>(50</a:t>
            </a:r>
            <a:r>
              <a:rPr lang="en-US" sz="1200" dirty="0">
                <a:latin typeface="Consolas" panose="020B0609020204030204" pitchFamily="49" charset="0"/>
              </a:rPr>
              <a:t>) </a:t>
            </a:r>
            <a:r>
              <a:rPr lang="en-US" sz="1200" dirty="0" smtClean="0">
                <a:latin typeface="Consolas" panose="020B0609020204030204" pitchFamily="49" charset="0"/>
              </a:rPr>
              <a:t>not </a:t>
            </a:r>
            <a:r>
              <a:rPr lang="en-US" sz="1200" dirty="0">
                <a:latin typeface="Consolas" panose="020B0609020204030204" pitchFamily="49" charset="0"/>
              </a:rPr>
              <a:t>null,</a:t>
            </a:r>
          </a:p>
          <a:p>
            <a:pPr indent="174625"/>
            <a:r>
              <a:rPr lang="en-US" sz="1200" dirty="0" err="1" smtClean="0">
                <a:latin typeface="Consolas" panose="020B0609020204030204" pitchFamily="49" charset="0"/>
              </a:rPr>
              <a:t>dienthoai</a:t>
            </a:r>
            <a:r>
              <a:rPr lang="en-US" sz="1200" dirty="0" smtClean="0">
                <a:latin typeface="Consolas" panose="020B0609020204030204" pitchFamily="49" charset="0"/>
              </a:rPr>
              <a:t> 	</a:t>
            </a:r>
            <a:r>
              <a:rPr lang="en-US" sz="1200" dirty="0" err="1" smtClean="0">
                <a:latin typeface="Consolas" panose="020B0609020204030204" pitchFamily="49" charset="0"/>
              </a:rPr>
              <a:t>NVARCHAR</a:t>
            </a:r>
            <a:r>
              <a:rPr lang="en-US" sz="1200" dirty="0" smtClean="0">
                <a:latin typeface="Consolas" panose="020B0609020204030204" pitchFamily="49" charset="0"/>
              </a:rPr>
              <a:t>(50) not null,</a:t>
            </a:r>
          </a:p>
          <a:p>
            <a:pPr indent="174625"/>
            <a:r>
              <a:rPr lang="en-US" sz="1200" dirty="0" smtClean="0">
                <a:latin typeface="Consolas" panose="020B0609020204030204" pitchFamily="49" charset="0"/>
              </a:rPr>
              <a:t>Email 		</a:t>
            </a:r>
            <a:r>
              <a:rPr lang="en-US" sz="1200" dirty="0" err="1" smtClean="0">
                <a:latin typeface="Consolas" panose="020B0609020204030204" pitchFamily="49" charset="0"/>
              </a:rPr>
              <a:t>NVARCHAR</a:t>
            </a:r>
            <a:r>
              <a:rPr lang="en-US" sz="1200" dirty="0" smtClean="0">
                <a:latin typeface="Consolas" panose="020B0609020204030204" pitchFamily="49" charset="0"/>
              </a:rPr>
              <a:t>(50) not </a:t>
            </a:r>
            <a:r>
              <a:rPr lang="en-US" sz="1200" dirty="0">
                <a:latin typeface="Consolas" panose="020B0609020204030204" pitchFamily="49" charset="0"/>
              </a:rPr>
              <a:t>null</a:t>
            </a:r>
            <a:r>
              <a:rPr lang="en-US" sz="1200" dirty="0" smtClean="0">
                <a:latin typeface="Consolas" panose="020B0609020204030204" pitchFamily="49" charset="0"/>
              </a:rPr>
              <a:t>,</a:t>
            </a:r>
          </a:p>
          <a:p>
            <a:pPr indent="174625"/>
            <a:r>
              <a:rPr lang="en-US" sz="1200" dirty="0" err="1" smtClean="0">
                <a:latin typeface="Consolas" panose="020B0609020204030204" pitchFamily="49" charset="0"/>
              </a:rPr>
              <a:t>Matkhau</a:t>
            </a:r>
            <a:r>
              <a:rPr lang="en-US" sz="1200" dirty="0" smtClean="0">
                <a:latin typeface="Consolas" panose="020B0609020204030204" pitchFamily="49" charset="0"/>
              </a:rPr>
              <a:t> 		</a:t>
            </a:r>
            <a:r>
              <a:rPr lang="en-US" sz="1200" dirty="0" err="1" smtClean="0">
                <a:latin typeface="Consolas" panose="020B0609020204030204" pitchFamily="49" charset="0"/>
              </a:rPr>
              <a:t>NVARCHAR</a:t>
            </a:r>
            <a:r>
              <a:rPr lang="en-US" sz="1200" dirty="0" smtClean="0">
                <a:latin typeface="Consolas" panose="020B0609020204030204" pitchFamily="49" charset="0"/>
              </a:rPr>
              <a:t>(50) not </a:t>
            </a:r>
            <a:r>
              <a:rPr lang="en-US" sz="1200" dirty="0">
                <a:latin typeface="Consolas" panose="020B0609020204030204" pitchFamily="49" charset="0"/>
              </a:rPr>
              <a:t>null</a:t>
            </a:r>
            <a:r>
              <a:rPr lang="en-US" sz="1200" dirty="0" smtClean="0">
                <a:latin typeface="Consolas" panose="020B0609020204030204" pitchFamily="49" charset="0"/>
              </a:rPr>
              <a:t>,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endParaRPr lang="en-US" sz="1200" dirty="0">
              <a:latin typeface="Consolas" panose="020B060902020403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7857" t="9135" r="62143" b="59057"/>
          <a:stretch/>
        </p:blipFill>
        <p:spPr>
          <a:xfrm>
            <a:off x="746930" y="1121215"/>
            <a:ext cx="3657600" cy="327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3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17</a:t>
            </a:fld>
            <a:endParaRPr lang="en"/>
          </a:p>
        </p:txBody>
      </p:sp>
      <p:sp>
        <p:nvSpPr>
          <p:cNvPr id="83" name="Shape 83"/>
          <p:cNvSpPr txBox="1">
            <a:spLocks noGrp="1"/>
          </p:cNvSpPr>
          <p:nvPr>
            <p:ph type="ctrTitle" idx="4294967295"/>
          </p:nvPr>
        </p:nvSpPr>
        <p:spPr>
          <a:xfrm>
            <a:off x="0" y="555625"/>
            <a:ext cx="3471863" cy="750888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r>
              <a:rPr lang="en-US" sz="1400" b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	</a:t>
            </a:r>
            <a:r>
              <a:rPr lang="en-US" sz="1400" b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Bảng</a:t>
            </a:r>
            <a:r>
              <a:rPr lang="en-US" sz="1400" b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 </a:t>
            </a:r>
            <a:r>
              <a:rPr lang="en-US" sz="1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Phim</a:t>
            </a:r>
            <a:r>
              <a:rPr lang="en-US" sz="2000" dirty="0"/>
              <a:t/>
            </a:r>
            <a:br>
              <a:rPr lang="en-US" sz="2000" dirty="0"/>
            </a:br>
            <a:endParaRPr lang="en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4555433" y="1133475"/>
            <a:ext cx="415276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CREATE TABLE </a:t>
            </a:r>
            <a:r>
              <a:rPr lang="en-US" sz="1200" dirty="0" err="1" smtClean="0">
                <a:latin typeface="Consolas" panose="020B0609020204030204" pitchFamily="49" charset="0"/>
              </a:rPr>
              <a:t>Phim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200" dirty="0" smtClean="0">
                <a:latin typeface="Consolas" panose="020B0609020204030204" pitchFamily="49" charset="0"/>
              </a:rPr>
              <a:t>(</a:t>
            </a:r>
            <a:endParaRPr lang="en-US" sz="1200" dirty="0">
              <a:latin typeface="Consolas" panose="020B0609020204030204" pitchFamily="49" charset="0"/>
            </a:endParaRPr>
          </a:p>
          <a:p>
            <a:pPr marL="119063"/>
            <a:r>
              <a:rPr lang="en-US" sz="1200" dirty="0" err="1" smtClean="0">
                <a:latin typeface="Consolas" panose="020B0609020204030204" pitchFamily="49" charset="0"/>
              </a:rPr>
              <a:t>Maphim</a:t>
            </a:r>
            <a:r>
              <a:rPr lang="en-US" sz="1200" dirty="0" smtClean="0">
                <a:latin typeface="Consolas" panose="020B0609020204030204" pitchFamily="49" charset="0"/>
              </a:rPr>
              <a:t>    INT </a:t>
            </a:r>
            <a:r>
              <a:rPr lang="en-US" sz="1200" dirty="0">
                <a:latin typeface="Consolas" panose="020B0609020204030204" pitchFamily="49" charset="0"/>
              </a:rPr>
              <a:t>IDENTITY(1,1) PRIMARY KEY,</a:t>
            </a:r>
          </a:p>
          <a:p>
            <a:pPr marL="119063"/>
            <a:r>
              <a:rPr lang="en-US" sz="1200" dirty="0" err="1" smtClean="0">
                <a:latin typeface="Consolas" panose="020B0609020204030204" pitchFamily="49" charset="0"/>
              </a:rPr>
              <a:t>matheloai</a:t>
            </a:r>
            <a:r>
              <a:rPr lang="en-US" sz="1200" dirty="0" smtClean="0">
                <a:latin typeface="Consolas" panose="020B0609020204030204" pitchFamily="49" charset="0"/>
              </a:rPr>
              <a:t> INT </a:t>
            </a:r>
            <a:r>
              <a:rPr lang="en-US" sz="1200" dirty="0">
                <a:latin typeface="Consolas" panose="020B0609020204030204" pitchFamily="49" charset="0"/>
              </a:rPr>
              <a:t>FOREIGN KEY REFERENCES </a:t>
            </a:r>
            <a:r>
              <a:rPr lang="en-US" sz="1200" dirty="0" err="1" smtClean="0">
                <a:latin typeface="Consolas" panose="020B0609020204030204" pitchFamily="49" charset="0"/>
              </a:rPr>
              <a:t>dbo.TheLoai</a:t>
            </a:r>
            <a:r>
              <a:rPr lang="en-US" sz="1200" dirty="0" smtClean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matheloai</a:t>
            </a:r>
            <a:r>
              <a:rPr lang="en-US" sz="1200" dirty="0" smtClean="0">
                <a:latin typeface="Consolas" panose="020B0609020204030204" pitchFamily="49" charset="0"/>
              </a:rPr>
              <a:t>)</a:t>
            </a:r>
            <a:endParaRPr lang="en-US" sz="1200" dirty="0">
              <a:latin typeface="Consolas" panose="020B0609020204030204" pitchFamily="49" charset="0"/>
            </a:endParaRPr>
          </a:p>
          <a:p>
            <a:pPr marL="119063"/>
            <a:endParaRPr lang="en-US" sz="1200" dirty="0">
              <a:latin typeface="Consolas" panose="020B0609020204030204" pitchFamily="49" charset="0"/>
            </a:endParaRPr>
          </a:p>
          <a:p>
            <a:pPr marL="119063"/>
            <a:r>
              <a:rPr lang="en-US" sz="1200" dirty="0" err="1" smtClean="0">
                <a:latin typeface="Consolas" panose="020B0609020204030204" pitchFamily="49" charset="0"/>
              </a:rPr>
              <a:t>daodien</a:t>
            </a:r>
            <a:r>
              <a:rPr lang="en-US" sz="1200" dirty="0" smtClean="0">
                <a:latin typeface="Consolas" panose="020B0609020204030204" pitchFamily="49" charset="0"/>
              </a:rPr>
              <a:t> 		</a:t>
            </a:r>
            <a:r>
              <a:rPr lang="en-US" sz="1200" dirty="0" err="1" smtClean="0">
                <a:latin typeface="Consolas" panose="020B0609020204030204" pitchFamily="49" charset="0"/>
              </a:rPr>
              <a:t>NVARCHAR</a:t>
            </a:r>
            <a:r>
              <a:rPr lang="en-US" sz="1200" dirty="0" smtClean="0">
                <a:latin typeface="Consolas" panose="020B0609020204030204" pitchFamily="49" charset="0"/>
              </a:rPr>
              <a:t>(50) not null,</a:t>
            </a:r>
            <a:endParaRPr lang="en-US" sz="1200" dirty="0">
              <a:latin typeface="Consolas" panose="020B0609020204030204" pitchFamily="49" charset="0"/>
            </a:endParaRPr>
          </a:p>
          <a:p>
            <a:pPr marL="119063"/>
            <a:r>
              <a:rPr lang="en-US" sz="1200" dirty="0" err="1" smtClean="0">
                <a:latin typeface="Consolas" panose="020B0609020204030204" pitchFamily="49" charset="0"/>
              </a:rPr>
              <a:t>tenphim</a:t>
            </a:r>
            <a:r>
              <a:rPr lang="en-US" sz="1200" dirty="0" smtClean="0">
                <a:latin typeface="Consolas" panose="020B0609020204030204" pitchFamily="49" charset="0"/>
              </a:rPr>
              <a:t> 		</a:t>
            </a:r>
            <a:r>
              <a:rPr lang="en-US" sz="1200" dirty="0" err="1" smtClean="0">
                <a:latin typeface="Consolas" panose="020B0609020204030204" pitchFamily="49" charset="0"/>
              </a:rPr>
              <a:t>NVARCHAR</a:t>
            </a:r>
            <a:r>
              <a:rPr lang="en-US" sz="1200" dirty="0">
                <a:latin typeface="Consolas" panose="020B0609020204030204" pitchFamily="49" charset="0"/>
              </a:rPr>
              <a:t>(50) not null,</a:t>
            </a:r>
            <a:endParaRPr lang="en-US" sz="1200" dirty="0" smtClean="0">
              <a:latin typeface="Consolas" panose="020B0609020204030204" pitchFamily="49" charset="0"/>
            </a:endParaRPr>
          </a:p>
          <a:p>
            <a:pPr marL="119063"/>
            <a:r>
              <a:rPr lang="en-US" sz="1200" dirty="0" err="1" smtClean="0">
                <a:latin typeface="Consolas" panose="020B0609020204030204" pitchFamily="49" charset="0"/>
              </a:rPr>
              <a:t>ngaykhoichieu</a:t>
            </a:r>
            <a:r>
              <a:rPr lang="en-US" sz="1200" dirty="0" smtClean="0">
                <a:latin typeface="Consolas" panose="020B0609020204030204" pitchFamily="49" charset="0"/>
              </a:rPr>
              <a:t> 	DATE not </a:t>
            </a:r>
            <a:r>
              <a:rPr lang="en-US" sz="1200" dirty="0">
                <a:latin typeface="Consolas" panose="020B0609020204030204" pitchFamily="49" charset="0"/>
              </a:rPr>
              <a:t>null</a:t>
            </a:r>
            <a:r>
              <a:rPr lang="en-US" sz="1200" dirty="0" smtClean="0">
                <a:latin typeface="Consolas" panose="020B0609020204030204" pitchFamily="49" charset="0"/>
              </a:rPr>
              <a:t>,</a:t>
            </a:r>
          </a:p>
          <a:p>
            <a:pPr marL="119063"/>
            <a:r>
              <a:rPr lang="en-US" sz="1200" dirty="0" err="1" smtClean="0">
                <a:latin typeface="Consolas" panose="020B0609020204030204" pitchFamily="49" charset="0"/>
              </a:rPr>
              <a:t>Ngayketthuc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latin typeface="Consolas" panose="020B0609020204030204" pitchFamily="49" charset="0"/>
              </a:rPr>
              <a:t>	DATE </a:t>
            </a:r>
            <a:r>
              <a:rPr lang="en-US" sz="1200" dirty="0">
                <a:latin typeface="Consolas" panose="020B0609020204030204" pitchFamily="49" charset="0"/>
              </a:rPr>
              <a:t>not null</a:t>
            </a:r>
            <a:r>
              <a:rPr lang="en-US" sz="1200" dirty="0" smtClean="0">
                <a:latin typeface="Consolas" panose="020B0609020204030204" pitchFamily="49" charset="0"/>
              </a:rPr>
              <a:t>,</a:t>
            </a:r>
          </a:p>
          <a:p>
            <a:pPr marL="119063"/>
            <a:r>
              <a:rPr lang="en-US" sz="1200" dirty="0" err="1" smtClean="0">
                <a:latin typeface="Consolas" panose="020B0609020204030204" pitchFamily="49" charset="0"/>
              </a:rPr>
              <a:t>Mota</a:t>
            </a:r>
            <a:r>
              <a:rPr lang="en-US" sz="1200" dirty="0" smtClean="0">
                <a:latin typeface="Consolas" panose="020B0609020204030204" pitchFamily="49" charset="0"/>
              </a:rPr>
              <a:t> 		</a:t>
            </a:r>
            <a:r>
              <a:rPr lang="en-US" sz="1200" dirty="0" err="1" smtClean="0">
                <a:latin typeface="Consolas" panose="020B0609020204030204" pitchFamily="49" charset="0"/>
              </a:rPr>
              <a:t>NVARCHAR</a:t>
            </a:r>
            <a:r>
              <a:rPr lang="en-US" sz="1200" dirty="0">
                <a:latin typeface="Consolas" panose="020B0609020204030204" pitchFamily="49" charset="0"/>
              </a:rPr>
              <a:t>(200) not null,</a:t>
            </a:r>
            <a:endParaRPr lang="en-US" sz="1200" dirty="0" smtClean="0">
              <a:latin typeface="Consolas" panose="020B0609020204030204" pitchFamily="49" charset="0"/>
            </a:endParaRPr>
          </a:p>
          <a:p>
            <a:pPr marL="119063"/>
            <a:r>
              <a:rPr lang="en-US" sz="1200" dirty="0" err="1" smtClean="0">
                <a:latin typeface="Consolas" panose="020B0609020204030204" pitchFamily="49" charset="0"/>
              </a:rPr>
              <a:t>Hinh</a:t>
            </a:r>
            <a:r>
              <a:rPr lang="en-US" sz="1200" dirty="0" smtClean="0">
                <a:latin typeface="Consolas" panose="020B0609020204030204" pitchFamily="49" charset="0"/>
              </a:rPr>
              <a:t> 		</a:t>
            </a:r>
            <a:r>
              <a:rPr lang="en-US" sz="1200" dirty="0" err="1" smtClean="0">
                <a:latin typeface="Consolas" panose="020B0609020204030204" pitchFamily="49" charset="0"/>
              </a:rPr>
              <a:t>NVARCHAR</a:t>
            </a:r>
            <a:r>
              <a:rPr lang="en-US" sz="1200" dirty="0">
                <a:latin typeface="Consolas" panose="020B0609020204030204" pitchFamily="49" charset="0"/>
              </a:rPr>
              <a:t>(100) not null,</a:t>
            </a:r>
            <a:endParaRPr lang="en-US" sz="1200" dirty="0" smtClean="0">
              <a:latin typeface="Consolas" panose="020B0609020204030204" pitchFamily="49" charset="0"/>
            </a:endParaRPr>
          </a:p>
          <a:p>
            <a:pPr marL="119063"/>
            <a:r>
              <a:rPr lang="en-US" sz="1200" dirty="0" err="1" smtClean="0">
                <a:latin typeface="Consolas" panose="020B0609020204030204" pitchFamily="49" charset="0"/>
              </a:rPr>
              <a:t>Nhasanxuat</a:t>
            </a:r>
            <a:r>
              <a:rPr lang="en-US" sz="1200" dirty="0" smtClean="0">
                <a:latin typeface="Consolas" panose="020B0609020204030204" pitchFamily="49" charset="0"/>
              </a:rPr>
              <a:t> 	</a:t>
            </a:r>
            <a:r>
              <a:rPr lang="en-US" sz="1200" dirty="0" err="1" smtClean="0">
                <a:latin typeface="Consolas" panose="020B0609020204030204" pitchFamily="49" charset="0"/>
              </a:rPr>
              <a:t>NVARCHAR</a:t>
            </a:r>
            <a:r>
              <a:rPr lang="en-US" sz="1200" dirty="0">
                <a:latin typeface="Consolas" panose="020B0609020204030204" pitchFamily="49" charset="0"/>
              </a:rPr>
              <a:t>(50) not null,</a:t>
            </a:r>
            <a:endParaRPr lang="en-US" sz="1200" dirty="0" smtClean="0">
              <a:latin typeface="Consolas" panose="020B0609020204030204" pitchFamily="49" charset="0"/>
            </a:endParaRPr>
          </a:p>
          <a:p>
            <a:pPr marL="119063"/>
            <a:r>
              <a:rPr lang="en-US" sz="1200" dirty="0" err="1" smtClean="0">
                <a:latin typeface="Consolas" panose="020B0609020204030204" pitchFamily="49" charset="0"/>
              </a:rPr>
              <a:t>Thoiluong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	INT not null</a:t>
            </a:r>
            <a:r>
              <a:rPr lang="en-US" sz="1200" dirty="0" smtClean="0">
                <a:latin typeface="Consolas" panose="020B0609020204030204" pitchFamily="49" charset="0"/>
              </a:rPr>
              <a:t>,</a:t>
            </a:r>
          </a:p>
          <a:p>
            <a:pPr marL="119063"/>
            <a:r>
              <a:rPr lang="en-US" sz="1200" dirty="0" smtClean="0">
                <a:latin typeface="Consolas" panose="020B0609020204030204" pitchFamily="49" charset="0"/>
              </a:rPr>
              <a:t>Trailer	 </a:t>
            </a:r>
            <a:r>
              <a:rPr lang="en-US" sz="1200" dirty="0">
                <a:latin typeface="Consolas" panose="020B0609020204030204" pitchFamily="49" charset="0"/>
              </a:rPr>
              <a:t>	</a:t>
            </a:r>
            <a:r>
              <a:rPr lang="en-US" sz="1200" dirty="0" err="1">
                <a:latin typeface="Consolas" panose="020B0609020204030204" pitchFamily="49" charset="0"/>
              </a:rPr>
              <a:t>nvarchar</a:t>
            </a:r>
            <a:r>
              <a:rPr lang="en-US" sz="1200" dirty="0">
                <a:latin typeface="Consolas" panose="020B0609020204030204" pitchFamily="49" charset="0"/>
              </a:rPr>
              <a:t>(150</a:t>
            </a:r>
            <a:r>
              <a:rPr lang="en-US" sz="1200" dirty="0" smtClean="0">
                <a:latin typeface="Consolas" panose="020B0609020204030204" pitchFamily="49" charset="0"/>
              </a:rPr>
              <a:t>) </a:t>
            </a:r>
            <a:r>
              <a:rPr lang="en-US" sz="1200" dirty="0">
                <a:latin typeface="Consolas" panose="020B0609020204030204" pitchFamily="49" charset="0"/>
              </a:rPr>
              <a:t>not null</a:t>
            </a:r>
            <a:r>
              <a:rPr lang="en-US" sz="1200" dirty="0" smtClean="0">
                <a:latin typeface="Consolas" panose="020B0609020204030204" pitchFamily="49" charset="0"/>
              </a:rPr>
              <a:t>,</a:t>
            </a:r>
          </a:p>
          <a:p>
            <a:r>
              <a:rPr lang="en-US" sz="1200" dirty="0" smtClean="0">
                <a:latin typeface="Consolas" panose="020B0609020204030204" pitchFamily="49" charset="0"/>
              </a:rPr>
              <a:t>)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GO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2064" t="10185" r="57301" b="63148"/>
          <a:stretch/>
        </p:blipFill>
        <p:spPr>
          <a:xfrm>
            <a:off x="781718" y="1133474"/>
            <a:ext cx="3773715" cy="316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01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18</a:t>
            </a:fld>
            <a:endParaRPr lang="en"/>
          </a:p>
        </p:txBody>
      </p:sp>
      <p:sp>
        <p:nvSpPr>
          <p:cNvPr id="83" name="Shape 83"/>
          <p:cNvSpPr txBox="1">
            <a:spLocks noGrp="1"/>
          </p:cNvSpPr>
          <p:nvPr>
            <p:ph type="ctrTitle" idx="4294967295"/>
          </p:nvPr>
        </p:nvSpPr>
        <p:spPr>
          <a:xfrm>
            <a:off x="0" y="555625"/>
            <a:ext cx="3471863" cy="750888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r>
              <a:rPr lang="en-US" sz="1400" b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	</a:t>
            </a:r>
            <a:r>
              <a:rPr lang="en-US" sz="1400" b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Bảng</a:t>
            </a:r>
            <a:r>
              <a:rPr lang="en-US" sz="1400" b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 </a:t>
            </a:r>
            <a:r>
              <a:rPr lang="en-US" sz="1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SuatChieu</a:t>
            </a:r>
            <a:r>
              <a:rPr lang="en-US" sz="2000" dirty="0"/>
              <a:t/>
            </a:r>
            <a:br>
              <a:rPr lang="en-US" sz="2000" dirty="0"/>
            </a:br>
            <a:endParaRPr lang="en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698500" y="2847886"/>
            <a:ext cx="6616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CREATE TABLE </a:t>
            </a:r>
            <a:r>
              <a:rPr lang="en-US" sz="1200" dirty="0" err="1" smtClean="0">
                <a:latin typeface="Consolas" panose="020B0609020204030204" pitchFamily="49" charset="0"/>
              </a:rPr>
              <a:t>SuatChieu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(</a:t>
            </a:r>
          </a:p>
          <a:p>
            <a:pPr marL="119063" lvl="1"/>
            <a:r>
              <a:rPr lang="en-US" sz="1200" dirty="0" err="1" smtClean="0">
                <a:latin typeface="Consolas" panose="020B0609020204030204" pitchFamily="49" charset="0"/>
              </a:rPr>
              <a:t>masuatchieu</a:t>
            </a:r>
            <a:r>
              <a:rPr lang="en-US" sz="1200" dirty="0" smtClean="0">
                <a:latin typeface="Consolas" panose="020B0609020204030204" pitchFamily="49" charset="0"/>
              </a:rPr>
              <a:t> 	INT </a:t>
            </a:r>
            <a:r>
              <a:rPr lang="en-US" sz="1200" dirty="0">
                <a:latin typeface="Consolas" panose="020B0609020204030204" pitchFamily="49" charset="0"/>
              </a:rPr>
              <a:t>IDENTITY(1,1) PRIMARY KEY,</a:t>
            </a:r>
          </a:p>
          <a:p>
            <a:pPr marL="119063" lvl="1"/>
            <a:r>
              <a:rPr lang="en-US" sz="1200" dirty="0" err="1" smtClean="0">
                <a:latin typeface="Consolas" panose="020B0609020204030204" pitchFamily="49" charset="0"/>
              </a:rPr>
              <a:t>maphim</a:t>
            </a:r>
            <a:r>
              <a:rPr lang="en-US" sz="1200" dirty="0" smtClean="0">
                <a:latin typeface="Consolas" panose="020B0609020204030204" pitchFamily="49" charset="0"/>
              </a:rPr>
              <a:t> 		INT </a:t>
            </a:r>
            <a:r>
              <a:rPr lang="en-US" sz="1200" dirty="0">
                <a:latin typeface="Consolas" panose="020B0609020204030204" pitchFamily="49" charset="0"/>
              </a:rPr>
              <a:t>FOREIGN KEY REFERENCES </a:t>
            </a:r>
            <a:r>
              <a:rPr lang="en-US" sz="1200" dirty="0" err="1" smtClean="0">
                <a:latin typeface="Consolas" panose="020B0609020204030204" pitchFamily="49" charset="0"/>
              </a:rPr>
              <a:t>dbo.Phim</a:t>
            </a:r>
            <a:r>
              <a:rPr lang="en-US" sz="1200" dirty="0" smtClean="0">
                <a:latin typeface="Consolas" panose="020B0609020204030204" pitchFamily="49" charset="0"/>
              </a:rPr>
              <a:t>(</a:t>
            </a:r>
            <a:r>
              <a:rPr lang="en-US" sz="1200" dirty="0" err="1" smtClean="0">
                <a:latin typeface="Consolas" panose="020B0609020204030204" pitchFamily="49" charset="0"/>
              </a:rPr>
              <a:t>maphim</a:t>
            </a:r>
            <a:r>
              <a:rPr lang="en-US" sz="1200" dirty="0" smtClean="0">
                <a:latin typeface="Consolas" panose="020B0609020204030204" pitchFamily="49" charset="0"/>
              </a:rPr>
              <a:t>),</a:t>
            </a:r>
            <a:endParaRPr lang="en-US" sz="1200" dirty="0">
              <a:latin typeface="Consolas" panose="020B0609020204030204" pitchFamily="49" charset="0"/>
            </a:endParaRPr>
          </a:p>
          <a:p>
            <a:pPr marL="119063" lvl="1"/>
            <a:r>
              <a:rPr lang="en-US" sz="1200" dirty="0" err="1" smtClean="0">
                <a:latin typeface="Consolas" panose="020B0609020204030204" pitchFamily="49" charset="0"/>
              </a:rPr>
              <a:t>maphong</a:t>
            </a:r>
            <a:r>
              <a:rPr lang="en-US" sz="1200" dirty="0" smtClean="0">
                <a:latin typeface="Consolas" panose="020B0609020204030204" pitchFamily="49" charset="0"/>
              </a:rPr>
              <a:t> 		INT </a:t>
            </a:r>
            <a:r>
              <a:rPr lang="en-US" sz="1200" dirty="0">
                <a:latin typeface="Consolas" panose="020B0609020204030204" pitchFamily="49" charset="0"/>
              </a:rPr>
              <a:t>FOREIGN KEY REFERENCES </a:t>
            </a:r>
            <a:r>
              <a:rPr lang="en-US" sz="1200" dirty="0" err="1" smtClean="0">
                <a:latin typeface="Consolas" panose="020B0609020204030204" pitchFamily="49" charset="0"/>
              </a:rPr>
              <a:t>dbo.PhongChieu</a:t>
            </a:r>
            <a:r>
              <a:rPr lang="en-US" sz="1200" dirty="0" smtClean="0">
                <a:latin typeface="Consolas" panose="020B0609020204030204" pitchFamily="49" charset="0"/>
              </a:rPr>
              <a:t>(</a:t>
            </a:r>
            <a:r>
              <a:rPr lang="en-US" sz="1200" dirty="0" err="1" smtClean="0">
                <a:latin typeface="Consolas" panose="020B0609020204030204" pitchFamily="49" charset="0"/>
              </a:rPr>
              <a:t>maphong</a:t>
            </a:r>
            <a:r>
              <a:rPr lang="en-US" sz="1200" dirty="0" smtClean="0">
                <a:latin typeface="Consolas" panose="020B0609020204030204" pitchFamily="49" charset="0"/>
              </a:rPr>
              <a:t>),</a:t>
            </a:r>
            <a:endParaRPr lang="en-US" sz="1200" dirty="0">
              <a:latin typeface="Consolas" panose="020B0609020204030204" pitchFamily="49" charset="0"/>
            </a:endParaRPr>
          </a:p>
          <a:p>
            <a:pPr marL="119063" lvl="1"/>
            <a:r>
              <a:rPr lang="en-US" sz="1200" dirty="0" err="1" smtClean="0">
                <a:latin typeface="Consolas" panose="020B0609020204030204" pitchFamily="49" charset="0"/>
              </a:rPr>
              <a:t>giochieu</a:t>
            </a:r>
            <a:r>
              <a:rPr lang="en-US" sz="1200" dirty="0" smtClean="0">
                <a:latin typeface="Consolas" panose="020B0609020204030204" pitchFamily="49" charset="0"/>
              </a:rPr>
              <a:t> 		TIME(7) not null, </a:t>
            </a:r>
          </a:p>
          <a:p>
            <a:pPr marL="119063" lvl="1"/>
            <a:r>
              <a:rPr lang="en-US" sz="1200" dirty="0" err="1" smtClean="0">
                <a:latin typeface="Consolas" panose="020B0609020204030204" pitchFamily="49" charset="0"/>
              </a:rPr>
              <a:t>Gioketthuc</a:t>
            </a:r>
            <a:r>
              <a:rPr lang="en-US" sz="1200" dirty="0" smtClean="0">
                <a:latin typeface="Consolas" panose="020B0609020204030204" pitchFamily="49" charset="0"/>
              </a:rPr>
              <a:t> 	TIME(7) </a:t>
            </a:r>
            <a:r>
              <a:rPr lang="en-US" sz="1200" dirty="0">
                <a:latin typeface="Consolas" panose="020B0609020204030204" pitchFamily="49" charset="0"/>
              </a:rPr>
              <a:t>not null, </a:t>
            </a:r>
            <a:endParaRPr lang="en-US" sz="1200" dirty="0" smtClean="0">
              <a:latin typeface="Consolas" panose="020B0609020204030204" pitchFamily="49" charset="0"/>
            </a:endParaRPr>
          </a:p>
          <a:p>
            <a:pPr marL="119063" lvl="1"/>
            <a:r>
              <a:rPr lang="en-US" sz="1200" dirty="0" err="1" smtClean="0">
                <a:latin typeface="Consolas" panose="020B0609020204030204" pitchFamily="49" charset="0"/>
              </a:rPr>
              <a:t>Ngaychieu</a:t>
            </a:r>
            <a:r>
              <a:rPr lang="en-US" sz="1200" dirty="0">
                <a:latin typeface="Consolas" panose="020B0609020204030204" pitchFamily="49" charset="0"/>
              </a:rPr>
              <a:t>	</a:t>
            </a:r>
            <a:r>
              <a:rPr lang="en-US" sz="1200" dirty="0" smtClean="0">
                <a:latin typeface="Consolas" panose="020B0609020204030204" pitchFamily="49" charset="0"/>
              </a:rPr>
              <a:t>	DATE not null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GO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2143" t="9594" r="58016" b="73025"/>
          <a:stretch/>
        </p:blipFill>
        <p:spPr>
          <a:xfrm>
            <a:off x="698500" y="1059908"/>
            <a:ext cx="3628571" cy="178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19</a:t>
            </a:fld>
            <a:endParaRPr lang="en"/>
          </a:p>
        </p:txBody>
      </p:sp>
      <p:sp>
        <p:nvSpPr>
          <p:cNvPr id="83" name="Shape 83"/>
          <p:cNvSpPr txBox="1">
            <a:spLocks noGrp="1"/>
          </p:cNvSpPr>
          <p:nvPr>
            <p:ph type="ctrTitle" idx="4294967295"/>
          </p:nvPr>
        </p:nvSpPr>
        <p:spPr>
          <a:xfrm>
            <a:off x="0" y="555625"/>
            <a:ext cx="3471863" cy="750888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r>
              <a:rPr lang="en-US" sz="1400" b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	</a:t>
            </a:r>
            <a:r>
              <a:rPr lang="en-US" sz="1400" b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Bảng</a:t>
            </a:r>
            <a:r>
              <a:rPr lang="en-US" sz="1400" b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 </a:t>
            </a:r>
            <a:r>
              <a:rPr lang="en-US" sz="1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Ve</a:t>
            </a:r>
            <a:r>
              <a:rPr lang="en-US" sz="2000" dirty="0"/>
              <a:t/>
            </a:r>
            <a:br>
              <a:rPr lang="en-US" sz="2000" dirty="0"/>
            </a:br>
            <a:endParaRPr lang="en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4495800" y="1219833"/>
            <a:ext cx="421239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CREATE TABLE </a:t>
            </a:r>
            <a:r>
              <a:rPr lang="en-US" sz="1200" dirty="0" err="1" smtClean="0">
                <a:latin typeface="Consolas" panose="020B0609020204030204" pitchFamily="49" charset="0"/>
              </a:rPr>
              <a:t>Ve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(</a:t>
            </a:r>
          </a:p>
          <a:p>
            <a:pPr marL="119063"/>
            <a:r>
              <a:rPr lang="en-US" sz="1200" dirty="0" err="1" smtClean="0">
                <a:latin typeface="Consolas" panose="020B0609020204030204" pitchFamily="49" charset="0"/>
              </a:rPr>
              <a:t>mave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INT IDENTITY(1,1) PRIMARY KEY</a:t>
            </a:r>
            <a:r>
              <a:rPr lang="en-US" sz="1200" dirty="0" smtClean="0">
                <a:latin typeface="Consolas" panose="020B0609020204030204" pitchFamily="49" charset="0"/>
              </a:rPr>
              <a:t>,</a:t>
            </a:r>
          </a:p>
          <a:p>
            <a:pPr marL="119063"/>
            <a:endParaRPr lang="en-US" sz="1200" dirty="0">
              <a:latin typeface="Consolas" panose="020B0609020204030204" pitchFamily="49" charset="0"/>
            </a:endParaRPr>
          </a:p>
          <a:p>
            <a:pPr marL="119063"/>
            <a:r>
              <a:rPr lang="en-US" sz="1200" dirty="0" err="1" smtClean="0">
                <a:latin typeface="Consolas" panose="020B0609020204030204" pitchFamily="49" charset="0"/>
              </a:rPr>
              <a:t>masuatchieu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INT FOREIGN KEY REFERENCES </a:t>
            </a:r>
            <a:r>
              <a:rPr lang="en-US" sz="1200" dirty="0" err="1">
                <a:latin typeface="Consolas" panose="020B0609020204030204" pitchFamily="49" charset="0"/>
              </a:rPr>
              <a:t>dbo.SuatChieu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masuatchieu</a:t>
            </a:r>
            <a:r>
              <a:rPr lang="en-US" sz="1200" dirty="0" smtClean="0">
                <a:latin typeface="Consolas" panose="020B0609020204030204" pitchFamily="49" charset="0"/>
              </a:rPr>
              <a:t>),</a:t>
            </a:r>
          </a:p>
          <a:p>
            <a:pPr marL="119063"/>
            <a:endParaRPr lang="en-US" sz="1200" dirty="0" smtClean="0">
              <a:latin typeface="Consolas" panose="020B0609020204030204" pitchFamily="49" charset="0"/>
            </a:endParaRPr>
          </a:p>
          <a:p>
            <a:pPr marL="119063"/>
            <a:r>
              <a:rPr lang="en-US" sz="1200" dirty="0" err="1" smtClean="0">
                <a:latin typeface="Consolas" panose="020B0609020204030204" pitchFamily="49" charset="0"/>
              </a:rPr>
              <a:t>makhachhang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INT FOREIGN KEY REFERENCES </a:t>
            </a:r>
            <a:r>
              <a:rPr lang="en-US" sz="1200" dirty="0" err="1" smtClean="0">
                <a:latin typeface="Consolas" panose="020B0609020204030204" pitchFamily="49" charset="0"/>
              </a:rPr>
              <a:t>dbo.KhachHang</a:t>
            </a:r>
            <a:r>
              <a:rPr lang="en-US" sz="1200" dirty="0" smtClean="0">
                <a:latin typeface="Consolas" panose="020B0609020204030204" pitchFamily="49" charset="0"/>
              </a:rPr>
              <a:t> (</a:t>
            </a:r>
            <a:r>
              <a:rPr lang="en-US" sz="1200" dirty="0" err="1" smtClean="0">
                <a:latin typeface="Consolas" panose="020B0609020204030204" pitchFamily="49" charset="0"/>
              </a:rPr>
              <a:t>makhachhang</a:t>
            </a:r>
            <a:r>
              <a:rPr lang="en-US" sz="1200" dirty="0" smtClean="0">
                <a:latin typeface="Consolas" panose="020B0609020204030204" pitchFamily="49" charset="0"/>
              </a:rPr>
              <a:t>),</a:t>
            </a:r>
          </a:p>
          <a:p>
            <a:pPr marL="119063"/>
            <a:endParaRPr lang="en-US" sz="1200" dirty="0" smtClean="0">
              <a:latin typeface="Consolas" panose="020B0609020204030204" pitchFamily="49" charset="0"/>
            </a:endParaRPr>
          </a:p>
          <a:p>
            <a:pPr marL="119063"/>
            <a:r>
              <a:rPr lang="en-US" sz="1200" dirty="0" err="1" smtClean="0">
                <a:latin typeface="Consolas" panose="020B0609020204030204" pitchFamily="49" charset="0"/>
              </a:rPr>
              <a:t>makm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INT FOREIGN KEY REFERENCES </a:t>
            </a:r>
            <a:r>
              <a:rPr lang="en-US" sz="1200" dirty="0" err="1" smtClean="0">
                <a:latin typeface="Consolas" panose="020B0609020204030204" pitchFamily="49" charset="0"/>
              </a:rPr>
              <a:t>dbo.KhuyenMai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 smtClean="0">
                <a:latin typeface="Consolas" panose="020B0609020204030204" pitchFamily="49" charset="0"/>
              </a:rPr>
              <a:t>makm</a:t>
            </a:r>
            <a:r>
              <a:rPr lang="en-US" sz="1200" dirty="0" smtClean="0">
                <a:latin typeface="Consolas" panose="020B0609020204030204" pitchFamily="49" charset="0"/>
              </a:rPr>
              <a:t>),</a:t>
            </a:r>
          </a:p>
          <a:p>
            <a:pPr marL="119063"/>
            <a:endParaRPr lang="en-US" sz="1200" dirty="0">
              <a:latin typeface="Consolas" panose="020B0609020204030204" pitchFamily="49" charset="0"/>
            </a:endParaRPr>
          </a:p>
          <a:p>
            <a:pPr marL="119063"/>
            <a:r>
              <a:rPr lang="en-US" sz="1200" dirty="0" err="1" smtClean="0">
                <a:latin typeface="Consolas" panose="020B0609020204030204" pitchFamily="49" charset="0"/>
              </a:rPr>
              <a:t>giave</a:t>
            </a:r>
            <a:r>
              <a:rPr lang="en-US" sz="1200" dirty="0" smtClean="0">
                <a:latin typeface="Consolas" panose="020B0609020204030204" pitchFamily="49" charset="0"/>
              </a:rPr>
              <a:t> 		INT not null,</a:t>
            </a:r>
            <a:endParaRPr lang="en-US" sz="1200" dirty="0">
              <a:latin typeface="Consolas" panose="020B0609020204030204" pitchFamily="49" charset="0"/>
            </a:endParaRPr>
          </a:p>
          <a:p>
            <a:pPr marL="119063"/>
            <a:r>
              <a:rPr lang="en-US" sz="1200" dirty="0" err="1" smtClean="0">
                <a:latin typeface="Consolas" panose="020B0609020204030204" pitchFamily="49" charset="0"/>
              </a:rPr>
              <a:t>giochieu</a:t>
            </a:r>
            <a:r>
              <a:rPr lang="en-US" sz="1200" dirty="0" smtClean="0">
                <a:latin typeface="Consolas" panose="020B0609020204030204" pitchFamily="49" charset="0"/>
              </a:rPr>
              <a:t> 		</a:t>
            </a:r>
            <a:r>
              <a:rPr lang="en-US" sz="1200" dirty="0" err="1" smtClean="0">
                <a:latin typeface="Consolas" panose="020B0609020204030204" pitchFamily="49" charset="0"/>
              </a:rPr>
              <a:t>DATETIME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not null,</a:t>
            </a:r>
          </a:p>
          <a:p>
            <a:pPr marL="119063"/>
            <a:r>
              <a:rPr lang="en-US" sz="1200" dirty="0" err="1" smtClean="0">
                <a:latin typeface="Consolas" panose="020B0609020204030204" pitchFamily="49" charset="0"/>
              </a:rPr>
              <a:t>giodat</a:t>
            </a:r>
            <a:r>
              <a:rPr lang="en-US" sz="1200" dirty="0" smtClean="0">
                <a:latin typeface="Consolas" panose="020B0609020204030204" pitchFamily="49" charset="0"/>
              </a:rPr>
              <a:t> 		</a:t>
            </a:r>
            <a:r>
              <a:rPr lang="en-US" sz="1200" dirty="0" err="1" smtClean="0">
                <a:latin typeface="Consolas" panose="020B0609020204030204" pitchFamily="49" charset="0"/>
              </a:rPr>
              <a:t>DATETIME</a:t>
            </a:r>
            <a:r>
              <a:rPr lang="en-US" sz="1200" dirty="0" smtClean="0"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not null,</a:t>
            </a:r>
            <a:endParaRPr lang="en-US" sz="1200" dirty="0" smtClean="0">
              <a:latin typeface="Consolas" panose="020B0609020204030204" pitchFamily="49" charset="0"/>
            </a:endParaRPr>
          </a:p>
          <a:p>
            <a:pPr marL="119063"/>
            <a:r>
              <a:rPr lang="en-US" sz="1200" dirty="0" err="1" smtClean="0">
                <a:latin typeface="Consolas" panose="020B0609020204030204" pitchFamily="49" charset="0"/>
              </a:rPr>
              <a:t>tinhtrang</a:t>
            </a:r>
            <a:r>
              <a:rPr lang="en-US" sz="1200" dirty="0" smtClean="0">
                <a:latin typeface="Consolas" panose="020B0609020204030204" pitchFamily="49" charset="0"/>
              </a:rPr>
              <a:t> 	BIT </a:t>
            </a:r>
            <a:r>
              <a:rPr lang="en-US" sz="1200" dirty="0">
                <a:latin typeface="Consolas" panose="020B0609020204030204" pitchFamily="49" charset="0"/>
              </a:rPr>
              <a:t>not null,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GO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1984" t="9762" r="57301" b="66958"/>
          <a:stretch/>
        </p:blipFill>
        <p:spPr>
          <a:xfrm>
            <a:off x="707571" y="1219833"/>
            <a:ext cx="3788229" cy="333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1025523" y="865603"/>
            <a:ext cx="6290407" cy="13602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MỤC LỤC</a:t>
            </a:r>
            <a:endParaRPr lang="en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685800" lvl="0" indent="-457200" rtl="0">
              <a:spcBef>
                <a:spcPts val="0"/>
              </a:spcBef>
              <a:buFont typeface="+mj-lt"/>
              <a:buAutoNum type="arabicPeriod"/>
            </a:pPr>
            <a:r>
              <a:rPr lang="e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 chức năng thực hiện</a:t>
            </a:r>
          </a:p>
          <a:p>
            <a:pPr marL="685800" lvl="0" indent="-457200" rtl="0">
              <a:spcBef>
                <a:spcPts val="0"/>
              </a:spcBef>
              <a:buFont typeface="+mj-lt"/>
              <a:buAutoNum type="arabicPeriod"/>
            </a:pPr>
            <a:r>
              <a:rPr lang="e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Mô hình dữ liệu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9725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69150" y="0"/>
            <a:ext cx="7839049" cy="396005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Backup</a:t>
            </a:r>
            <a:endParaRPr lang="en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869150" y="2094275"/>
            <a:ext cx="3594600" cy="1553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 dirty="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/>
            </a:r>
            <a:br>
              <a:rPr lang="en" sz="1000" dirty="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</a:br>
            <a:endParaRPr lang="en" sz="1000" dirty="0">
              <a:solidFill>
                <a:srgbClr val="000000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20</a:t>
            </a:fld>
            <a:endParaRPr lang="e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8730" t="14559" r="63413" b="48898"/>
          <a:stretch/>
        </p:blipFill>
        <p:spPr>
          <a:xfrm>
            <a:off x="1033592" y="396005"/>
            <a:ext cx="4768572" cy="456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16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69150" y="0"/>
            <a:ext cx="7839049" cy="396005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Procedure</a:t>
            </a:r>
            <a:endParaRPr lang="en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869150" y="2094275"/>
            <a:ext cx="3594600" cy="1553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 dirty="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/>
            </a:r>
            <a:br>
              <a:rPr lang="en" sz="1000" dirty="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</a:br>
            <a:endParaRPr lang="en" sz="1000" dirty="0">
              <a:solidFill>
                <a:srgbClr val="000000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858" t="26839" r="58412" b="20494"/>
          <a:stretch/>
        </p:blipFill>
        <p:spPr>
          <a:xfrm>
            <a:off x="869149" y="396005"/>
            <a:ext cx="7290350" cy="466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58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69150" y="0"/>
            <a:ext cx="7839049" cy="396005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Function</a:t>
            </a:r>
            <a:endParaRPr lang="en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869150" y="2094275"/>
            <a:ext cx="3594600" cy="1553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 dirty="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/>
            </a:r>
            <a:br>
              <a:rPr lang="en" sz="1000" dirty="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</a:br>
            <a:endParaRPr lang="en" sz="1000" dirty="0">
              <a:solidFill>
                <a:srgbClr val="000000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22</a:t>
            </a:fld>
            <a:endParaRPr lang="e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396" t="19896" r="63305" b="25711"/>
          <a:stretch/>
        </p:blipFill>
        <p:spPr>
          <a:xfrm>
            <a:off x="869149" y="396005"/>
            <a:ext cx="7290350" cy="460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9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69150" y="0"/>
            <a:ext cx="7839049" cy="396005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Phân quyền</a:t>
            </a:r>
            <a:endParaRPr lang="en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869150" y="2094275"/>
            <a:ext cx="3594600" cy="1553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 dirty="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/>
            </a:r>
            <a:br>
              <a:rPr lang="en" sz="1000" dirty="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</a:br>
            <a:endParaRPr lang="en" sz="1000" dirty="0">
              <a:solidFill>
                <a:srgbClr val="000000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0346" t="22655" r="48126" b="15123"/>
          <a:stretch/>
        </p:blipFill>
        <p:spPr>
          <a:xfrm>
            <a:off x="921776" y="396005"/>
            <a:ext cx="4058085" cy="439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66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69150" y="0"/>
            <a:ext cx="7839049" cy="396005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Encryption</a:t>
            </a:r>
            <a:endParaRPr lang="en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869150" y="2094275"/>
            <a:ext cx="3594600" cy="1553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 dirty="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/>
            </a:r>
            <a:br>
              <a:rPr lang="en" sz="1000" dirty="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</a:br>
            <a:endParaRPr lang="en" sz="1000" dirty="0">
              <a:solidFill>
                <a:srgbClr val="000000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489" t="21944" r="56563" b="63704"/>
          <a:stretch/>
        </p:blipFill>
        <p:spPr>
          <a:xfrm>
            <a:off x="869150" y="396004"/>
            <a:ext cx="7290349" cy="230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7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285" t="20485" r="51270" b="15458"/>
          <a:stretch/>
        </p:blipFill>
        <p:spPr>
          <a:xfrm>
            <a:off x="952970" y="356399"/>
            <a:ext cx="5752630" cy="466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037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69150" y="0"/>
            <a:ext cx="7839049" cy="396005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Transaction</a:t>
            </a:r>
            <a:endParaRPr lang="en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869150" y="2094275"/>
            <a:ext cx="3594600" cy="1553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 dirty="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/>
            </a:r>
            <a:br>
              <a:rPr lang="en" sz="1000" dirty="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</a:br>
            <a:endParaRPr lang="en" sz="1000" dirty="0">
              <a:solidFill>
                <a:srgbClr val="000000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26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272" t="14815" r="13958" b="8889"/>
          <a:stretch/>
        </p:blipFill>
        <p:spPr>
          <a:xfrm>
            <a:off x="869150" y="396004"/>
            <a:ext cx="7523562" cy="439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3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69150" y="0"/>
            <a:ext cx="7839049" cy="396005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Trigger</a:t>
            </a:r>
            <a:endParaRPr lang="en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869150" y="2094275"/>
            <a:ext cx="3594600" cy="1553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 dirty="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/>
            </a:r>
            <a:br>
              <a:rPr lang="en" sz="1000" dirty="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</a:br>
            <a:endParaRPr lang="en" sz="1000" dirty="0">
              <a:solidFill>
                <a:srgbClr val="000000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27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9206" t="21755" r="33730" b="36199"/>
          <a:stretch/>
        </p:blipFill>
        <p:spPr>
          <a:xfrm>
            <a:off x="869150" y="1013150"/>
            <a:ext cx="7393892" cy="371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91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69150" y="0"/>
            <a:ext cx="7839049" cy="396005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deadlock</a:t>
            </a:r>
            <a:endParaRPr lang="en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869150" y="2094275"/>
            <a:ext cx="3594600" cy="1553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 dirty="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/>
            </a:r>
            <a:br>
              <a:rPr lang="en" sz="1000" dirty="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</a:br>
            <a:endParaRPr lang="en" sz="1000" dirty="0">
              <a:solidFill>
                <a:srgbClr val="000000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28</a:t>
            </a:fld>
            <a:endParaRPr lang="e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0486" t="14506" r="5694" b="34753"/>
          <a:stretch/>
        </p:blipFill>
        <p:spPr>
          <a:xfrm>
            <a:off x="869150" y="731521"/>
            <a:ext cx="7483145" cy="358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7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69150" y="0"/>
            <a:ext cx="7839049" cy="396005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Job</a:t>
            </a:r>
            <a:endParaRPr lang="en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869150" y="2094275"/>
            <a:ext cx="3594600" cy="1553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 dirty="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/>
            </a:r>
            <a:br>
              <a:rPr lang="en" sz="1000" dirty="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</a:br>
            <a:endParaRPr lang="en" sz="1000" dirty="0">
              <a:solidFill>
                <a:srgbClr val="000000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29</a:t>
            </a:fld>
            <a:endParaRPr lang="e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4047" t="14840" r="14048" b="42126"/>
          <a:stretch/>
        </p:blipFill>
        <p:spPr>
          <a:xfrm>
            <a:off x="869150" y="1470532"/>
            <a:ext cx="7366593" cy="217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77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69149" y="803832"/>
            <a:ext cx="7839049" cy="13602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CÁC CHỨC NĂNG THỰC HIỆN</a:t>
            </a:r>
            <a:endParaRPr lang="en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869150" y="2094275"/>
            <a:ext cx="3594600" cy="1553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 dirty="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/>
            </a:r>
            <a:br>
              <a:rPr lang="en" sz="1000" dirty="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</a:br>
            <a:endParaRPr lang="en" sz="1000" dirty="0">
              <a:solidFill>
                <a:srgbClr val="000000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  <p:sp>
        <p:nvSpPr>
          <p:cNvPr id="4" name="TextBox 3"/>
          <p:cNvSpPr txBox="1"/>
          <p:nvPr/>
        </p:nvSpPr>
        <p:spPr>
          <a:xfrm>
            <a:off x="1013386" y="2233789"/>
            <a:ext cx="55901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Xem</a:t>
            </a:r>
            <a:r>
              <a:rPr lang="en-US" sz="1600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sz="1600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lịch</a:t>
            </a:r>
            <a:r>
              <a:rPr lang="en-US" sz="1600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sz="1600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chiếu</a:t>
            </a:r>
            <a:endParaRPr lang="en-US" sz="1600" dirty="0" smtClean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ork Sans Ligh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Xem</a:t>
            </a:r>
            <a:r>
              <a:rPr lang="en-US" sz="1600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chi </a:t>
            </a:r>
            <a:r>
              <a:rPr lang="en-US" sz="1600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tiết</a:t>
            </a:r>
            <a:r>
              <a:rPr lang="en-US" sz="1600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sz="1600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phim</a:t>
            </a:r>
            <a:endParaRPr lang="en-US" sz="1600"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ork Sans Ligh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Tìm</a:t>
            </a:r>
            <a:r>
              <a:rPr lang="en-US" sz="16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kiếm</a:t>
            </a:r>
            <a:r>
              <a:rPr lang="en-US" sz="16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, </a:t>
            </a:r>
            <a:r>
              <a:rPr lang="en-US" sz="1600" dirty="0" err="1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đặt</a:t>
            </a:r>
            <a:r>
              <a:rPr lang="en-US" sz="16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sz="1600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vé</a:t>
            </a:r>
            <a:r>
              <a:rPr lang="en-US" sz="1600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, </a:t>
            </a:r>
            <a:r>
              <a:rPr lang="en-US" sz="1600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hủy</a:t>
            </a:r>
            <a:r>
              <a:rPr lang="en-US" sz="1600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sz="1600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vé</a:t>
            </a:r>
            <a:r>
              <a:rPr lang="en-US" sz="1600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sz="1600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xem</a:t>
            </a:r>
            <a:r>
              <a:rPr lang="en-US" sz="1600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sz="1600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phim</a:t>
            </a:r>
            <a:endParaRPr lang="en-US" sz="1600"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ork Sans Ligh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Đăng</a:t>
            </a:r>
            <a:r>
              <a:rPr lang="en-US" sz="1600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sz="1600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kí</a:t>
            </a:r>
            <a:r>
              <a:rPr lang="en-US" sz="1600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/ </a:t>
            </a:r>
            <a:r>
              <a:rPr lang="en-US" sz="1600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Đăng</a:t>
            </a:r>
            <a:r>
              <a:rPr lang="en-US" sz="1600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sz="1600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nhập</a:t>
            </a:r>
            <a:r>
              <a:rPr lang="en-US" sz="1600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sz="1600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cho</a:t>
            </a:r>
            <a:r>
              <a:rPr lang="en-US" sz="1600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sz="1600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khách</a:t>
            </a:r>
            <a:r>
              <a:rPr lang="en-US" sz="1600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sz="1600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hàng</a:t>
            </a:r>
            <a:endParaRPr lang="en-US" sz="1600"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ork Sans Ligh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Báo</a:t>
            </a:r>
            <a:r>
              <a:rPr lang="en-US" sz="16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cáo</a:t>
            </a:r>
            <a:r>
              <a:rPr lang="en-US" sz="16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doanh</a:t>
            </a:r>
            <a:r>
              <a:rPr lang="en-US" sz="16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sz="1600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thu</a:t>
            </a:r>
            <a:endParaRPr lang="en-US" sz="1600" dirty="0" smtClean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ork Sans Ligh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Quản</a:t>
            </a:r>
            <a:r>
              <a:rPr lang="en-US" sz="1600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sz="1600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lí</a:t>
            </a:r>
            <a:r>
              <a:rPr lang="en-US" sz="1600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sz="1600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rạp</a:t>
            </a:r>
            <a:r>
              <a:rPr lang="en-US" sz="1600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sz="1600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phim</a:t>
            </a:r>
            <a:endParaRPr lang="en-US" sz="1600"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ork Sans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841" t="14277" r="40318" b="4946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99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603" t="14559" r="2460" b="14612"/>
          <a:stretch/>
        </p:blipFill>
        <p:spPr>
          <a:xfrm>
            <a:off x="1" y="0"/>
            <a:ext cx="91752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2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049" t="14560" r="31031" b="11508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90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33</a:t>
            </a:fld>
            <a:endParaRPr lang="en"/>
          </a:p>
        </p:txBody>
      </p:sp>
      <p:sp>
        <p:nvSpPr>
          <p:cNvPr id="318" name="Shape 318"/>
          <p:cNvSpPr txBox="1">
            <a:spLocks noGrp="1"/>
          </p:cNvSpPr>
          <p:nvPr>
            <p:ph type="ctrTitle" idx="4294967295"/>
          </p:nvPr>
        </p:nvSpPr>
        <p:spPr>
          <a:xfrm>
            <a:off x="1374778" y="2014098"/>
            <a:ext cx="4953633" cy="1011238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	Xin cảm </a:t>
            </a:r>
            <a:r>
              <a:rPr lang="en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ơn ! </a:t>
            </a:r>
          </a:p>
        </p:txBody>
      </p:sp>
      <p:sp>
        <p:nvSpPr>
          <p:cNvPr id="320" name="Shape 320"/>
          <p:cNvSpPr/>
          <p:nvPr/>
        </p:nvSpPr>
        <p:spPr>
          <a:xfrm>
            <a:off x="6328411" y="1643562"/>
            <a:ext cx="1752310" cy="1752310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8B32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520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  <p:sp>
        <p:nvSpPr>
          <p:cNvPr id="83" name="Shape 83"/>
          <p:cNvSpPr txBox="1">
            <a:spLocks noGrp="1"/>
          </p:cNvSpPr>
          <p:nvPr>
            <p:ph type="ctrTitle" idx="4294967295"/>
          </p:nvPr>
        </p:nvSpPr>
        <p:spPr>
          <a:xfrm>
            <a:off x="0" y="393700"/>
            <a:ext cx="3470275" cy="1158875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	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Xem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lịch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chiếu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/>
            </a:r>
            <a:b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</a:br>
            <a:endParaRPr lang="en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ork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4514" y="1414606"/>
            <a:ext cx="75759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Khách</a:t>
            </a:r>
            <a:r>
              <a:rPr lang="en-US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hàng</a:t>
            </a:r>
            <a:r>
              <a:rPr lang="en-US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tìm</a:t>
            </a:r>
            <a:r>
              <a:rPr lang="en-US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kiếm</a:t>
            </a:r>
            <a:r>
              <a:rPr lang="en-US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, </a:t>
            </a:r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xem</a:t>
            </a:r>
            <a:r>
              <a:rPr lang="en-US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chi </a:t>
            </a:r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tiết</a:t>
            </a:r>
            <a:r>
              <a:rPr lang="en-US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lịch</a:t>
            </a:r>
            <a:r>
              <a:rPr lang="en-US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chiếu</a:t>
            </a:r>
            <a:r>
              <a:rPr lang="en-US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.</a:t>
            </a:r>
            <a:endParaRPr lang="en-US"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ork Sans Ligh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Proceduce</a:t>
            </a:r>
            <a:r>
              <a:rPr lang="en-US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chỉ</a:t>
            </a:r>
            <a:r>
              <a:rPr lang="en-US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hiện</a:t>
            </a:r>
            <a:r>
              <a:rPr lang="en-US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các</a:t>
            </a:r>
            <a:r>
              <a:rPr lang="en-US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phim</a:t>
            </a:r>
            <a:r>
              <a:rPr lang="en-US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còn</a:t>
            </a:r>
            <a:r>
              <a:rPr lang="en-US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đang</a:t>
            </a:r>
            <a:r>
              <a:rPr lang="en-US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chiếu</a:t>
            </a:r>
            <a:endParaRPr lang="en-US"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ork Sans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3" name="Shape 83"/>
          <p:cNvSpPr txBox="1">
            <a:spLocks/>
          </p:cNvSpPr>
          <p:nvPr/>
        </p:nvSpPr>
        <p:spPr>
          <a:xfrm>
            <a:off x="664515" y="393450"/>
            <a:ext cx="3470400" cy="115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ork Sans"/>
              <a:buNone/>
              <a:defRPr sz="4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r>
              <a:rPr lang="en-US" sz="2000" b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XEM</a:t>
            </a:r>
            <a:r>
              <a:rPr lang="en-US" sz="2000" b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CHI </a:t>
            </a:r>
            <a:r>
              <a:rPr lang="en-US" sz="2000" b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TIẾT</a:t>
            </a:r>
            <a:r>
              <a:rPr lang="en-US" sz="2000" b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sz="2000" b="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PHIM</a:t>
            </a:r>
            <a:r>
              <a:rPr lang="en-US" sz="2000" b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/>
            </a:r>
            <a:br>
              <a:rPr lang="en-US" sz="2000" b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</a:br>
            <a:endParaRPr lang="en" sz="20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ork Sans Light"/>
            </a:endParaRPr>
          </a:p>
        </p:txBody>
      </p:sp>
      <p:sp>
        <p:nvSpPr>
          <p:cNvPr id="4" name="Shape 86"/>
          <p:cNvSpPr txBox="1">
            <a:spLocks/>
          </p:cNvSpPr>
          <p:nvPr/>
        </p:nvSpPr>
        <p:spPr>
          <a:xfrm>
            <a:off x="8159499" y="439327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664514" y="1414606"/>
            <a:ext cx="75759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Khách</a:t>
            </a:r>
            <a:r>
              <a:rPr lang="en-US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hàng</a:t>
            </a:r>
            <a:r>
              <a:rPr lang="en-US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tìm</a:t>
            </a:r>
            <a:r>
              <a:rPr lang="en-US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kiếm</a:t>
            </a:r>
            <a:r>
              <a:rPr lang="en-US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, </a:t>
            </a:r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xem</a:t>
            </a:r>
            <a:r>
              <a:rPr lang="en-US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chi </a:t>
            </a:r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tiết</a:t>
            </a:r>
            <a:r>
              <a:rPr lang="en-US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phim</a:t>
            </a:r>
            <a:r>
              <a:rPr lang="en-US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.</a:t>
            </a:r>
            <a:endParaRPr lang="en-US"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ork Sans Ligh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Proceduce</a:t>
            </a:r>
            <a:r>
              <a:rPr lang="en-US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chỉ</a:t>
            </a:r>
            <a:r>
              <a:rPr lang="en-US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hiện</a:t>
            </a:r>
            <a:r>
              <a:rPr lang="en-US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các</a:t>
            </a:r>
            <a:r>
              <a:rPr lang="en-US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phim</a:t>
            </a:r>
            <a:r>
              <a:rPr lang="en-US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còn</a:t>
            </a:r>
            <a:r>
              <a:rPr lang="en-US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đang</a:t>
            </a:r>
            <a:r>
              <a:rPr lang="en-US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chiếu</a:t>
            </a:r>
            <a:endParaRPr lang="en-US"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ork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1096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6</a:t>
            </a:fld>
            <a:endParaRPr lang="en"/>
          </a:p>
        </p:txBody>
      </p:sp>
      <p:sp>
        <p:nvSpPr>
          <p:cNvPr id="83" name="Shape 83"/>
          <p:cNvSpPr txBox="1">
            <a:spLocks noGrp="1"/>
          </p:cNvSpPr>
          <p:nvPr>
            <p:ph type="ctrTitle" idx="4294967295"/>
          </p:nvPr>
        </p:nvSpPr>
        <p:spPr>
          <a:xfrm>
            <a:off x="0" y="293688"/>
            <a:ext cx="3470275" cy="1160462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Tìm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kiếm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đặt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vé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4515" y="1361872"/>
            <a:ext cx="35370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C</a:t>
            </a:r>
            <a:r>
              <a:rPr lang="vi-VN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ó </a:t>
            </a:r>
            <a:r>
              <a:rPr lang="vi-VN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2 </a:t>
            </a:r>
            <a:r>
              <a:rPr lang="vi-VN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loại</a:t>
            </a:r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vé</a:t>
            </a:r>
            <a:r>
              <a:rPr lang="vi-VN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:</a:t>
            </a:r>
            <a:endParaRPr lang="en-US"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ork Sans Light"/>
            </a:endParaRPr>
          </a:p>
          <a:p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Vé</a:t>
            </a:r>
            <a:r>
              <a:rPr lang="en-US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thường</a:t>
            </a:r>
            <a:r>
              <a:rPr lang="en-US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– </a:t>
            </a:r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50000vnđ</a:t>
            </a:r>
            <a:endParaRPr lang="en-US" dirty="0" smtClean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ork Sans Light"/>
            </a:endParaRPr>
          </a:p>
          <a:p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Vé</a:t>
            </a:r>
            <a:r>
              <a:rPr lang="en-US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VIP – </a:t>
            </a:r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70000vnđ</a:t>
            </a:r>
            <a:endParaRPr lang="en-US"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ork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03600" y="758508"/>
            <a:ext cx="5452275" cy="423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Các</a:t>
            </a:r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quy</a:t>
            </a:r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định</a:t>
            </a:r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đặt</a:t>
            </a:r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vé</a:t>
            </a:r>
            <a:endParaRPr lang="en-US" dirty="0" smtClean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ork Sans Light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Giá</a:t>
            </a:r>
            <a:r>
              <a:rPr lang="en-US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vé</a:t>
            </a:r>
            <a:r>
              <a:rPr lang="en-US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phụ</a:t>
            </a:r>
            <a:r>
              <a:rPr lang="en-US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thuộc</a:t>
            </a:r>
            <a:r>
              <a:rPr lang="en-US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b="1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loại</a:t>
            </a:r>
            <a:r>
              <a:rPr lang="en-US" b="1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b="1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vé</a:t>
            </a:r>
            <a:r>
              <a:rPr lang="en-US" b="1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b="1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khách</a:t>
            </a:r>
            <a:r>
              <a:rPr lang="en-US" b="1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b="1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đặt</a:t>
            </a:r>
            <a:endParaRPr lang="en-US" b="1" dirty="0" smtClean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ork Sans Light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Vé</a:t>
            </a:r>
            <a:r>
              <a:rPr lang="en-US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đặt</a:t>
            </a:r>
            <a:r>
              <a:rPr lang="en-US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online </a:t>
            </a:r>
            <a:r>
              <a:rPr lang="en-US" b="1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thanh</a:t>
            </a:r>
            <a:r>
              <a:rPr lang="en-US" b="1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b="1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toán</a:t>
            </a:r>
            <a:r>
              <a:rPr lang="en-US" b="1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b="1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trực</a:t>
            </a:r>
            <a:r>
              <a:rPr lang="en-US" b="1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b="1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tiếp</a:t>
            </a:r>
            <a:r>
              <a:rPr lang="en-US" b="1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b="1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tại</a:t>
            </a:r>
            <a:r>
              <a:rPr lang="en-US" b="1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b="1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quầy</a:t>
            </a:r>
            <a:endParaRPr lang="en-US" b="1"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ork Sans Light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Đặt</a:t>
            </a:r>
            <a:r>
              <a:rPr lang="en-US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vé</a:t>
            </a:r>
            <a:r>
              <a:rPr lang="en-US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phải</a:t>
            </a:r>
            <a:r>
              <a:rPr lang="en-US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b="1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thanh</a:t>
            </a:r>
            <a:r>
              <a:rPr lang="en-US" b="1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b="1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toán</a:t>
            </a:r>
            <a:r>
              <a:rPr lang="en-US" b="1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b="1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trước</a:t>
            </a:r>
            <a:r>
              <a:rPr lang="en-US" b="1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b="1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giờ</a:t>
            </a:r>
            <a:r>
              <a:rPr lang="en-US" b="1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b="1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chiếu</a:t>
            </a:r>
            <a:r>
              <a:rPr lang="en-US" b="1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20 </a:t>
            </a:r>
            <a:r>
              <a:rPr lang="en-US" b="1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phút</a:t>
            </a:r>
            <a:r>
              <a:rPr lang="en-US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. </a:t>
            </a:r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Nếu</a:t>
            </a:r>
            <a:r>
              <a:rPr lang="en-US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không</a:t>
            </a:r>
            <a:r>
              <a:rPr lang="en-US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thanh</a:t>
            </a:r>
            <a:r>
              <a:rPr lang="en-US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toán</a:t>
            </a:r>
            <a:r>
              <a:rPr lang="en-US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kịp</a:t>
            </a:r>
            <a:r>
              <a:rPr lang="en-US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vé</a:t>
            </a:r>
            <a:r>
              <a:rPr lang="en-US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sẽ</a:t>
            </a:r>
            <a:r>
              <a:rPr lang="en-US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trở</a:t>
            </a:r>
            <a:r>
              <a:rPr lang="en-US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lại</a:t>
            </a:r>
            <a:r>
              <a:rPr lang="en-US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trạng</a:t>
            </a:r>
            <a:r>
              <a:rPr lang="en-US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thái</a:t>
            </a:r>
            <a:r>
              <a:rPr lang="en-US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available </a:t>
            </a:r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cho</a:t>
            </a:r>
            <a:r>
              <a:rPr lang="en-US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người</a:t>
            </a:r>
            <a:r>
              <a:rPr lang="en-US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khác</a:t>
            </a:r>
            <a:r>
              <a:rPr lang="en-US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đặt</a:t>
            </a:r>
            <a:endParaRPr lang="en-US"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ork Sans Light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Số lượng vé </a:t>
            </a:r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mỗi</a:t>
            </a:r>
            <a:r>
              <a:rPr lang="en-US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lần</a:t>
            </a:r>
            <a:r>
              <a:rPr lang="en-US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đặt</a:t>
            </a:r>
            <a:r>
              <a:rPr lang="en-US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:</a:t>
            </a:r>
            <a:r>
              <a:rPr lang="vi-VN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b="1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Từ</a:t>
            </a:r>
            <a:r>
              <a:rPr lang="en-US" b="1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1 </a:t>
            </a:r>
            <a:r>
              <a:rPr lang="en-US" b="1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vé</a:t>
            </a:r>
            <a:r>
              <a:rPr lang="en-US" b="1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b="1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trở</a:t>
            </a:r>
            <a:r>
              <a:rPr lang="en-US" b="1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b="1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lên</a:t>
            </a:r>
            <a:endParaRPr lang="en-US" b="1"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ork Sans Light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vi-VN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Chỉ </a:t>
            </a:r>
            <a:r>
              <a:rPr lang="vi-VN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cho phép </a:t>
            </a:r>
            <a:r>
              <a:rPr lang="vi-VN" b="1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đặt vé </a:t>
            </a:r>
            <a:r>
              <a:rPr lang="en-US" b="1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phim</a:t>
            </a:r>
            <a:r>
              <a:rPr lang="en-US" b="1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b="1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còn</a:t>
            </a:r>
            <a:r>
              <a:rPr lang="en-US" b="1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b="1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chiếu</a:t>
            </a:r>
            <a:r>
              <a:rPr lang="en-US" b="1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vi-VN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so </a:t>
            </a:r>
            <a:r>
              <a:rPr lang="vi-VN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với ngày </a:t>
            </a:r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hiện</a:t>
            </a:r>
            <a:r>
              <a:rPr lang="en-US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tại</a:t>
            </a:r>
            <a:endParaRPr lang="en-US"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ork Sans Light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vi-VN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Nếu </a:t>
            </a:r>
            <a:r>
              <a:rPr lang="vi-VN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xảy ra trường hợp nhiều khách hàng </a:t>
            </a:r>
            <a:r>
              <a:rPr lang="vi-VN" b="1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cùng lúc đăng ký một </a:t>
            </a:r>
            <a:r>
              <a:rPr lang="vi-VN" b="1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vé</a:t>
            </a:r>
            <a:r>
              <a:rPr lang="en-US" b="1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vi-VN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sẽ</a:t>
            </a:r>
            <a:r>
              <a:rPr lang="en-US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vi-VN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dùng </a:t>
            </a:r>
            <a:r>
              <a:rPr lang="vi-VN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transaction trong </a:t>
            </a:r>
            <a:r>
              <a:rPr lang="en-US" dirty="0" err="1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SQLServer</a:t>
            </a:r>
            <a:r>
              <a:rPr lang="en-US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vi-VN" dirty="0" smtClean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để </a:t>
            </a:r>
            <a:r>
              <a:rPr lang="vi-VN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xử lý tình huống</a:t>
            </a:r>
            <a:endParaRPr lang="en-US"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ork Sans Light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834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3" name="Shape 83"/>
          <p:cNvSpPr txBox="1">
            <a:spLocks/>
          </p:cNvSpPr>
          <p:nvPr/>
        </p:nvSpPr>
        <p:spPr>
          <a:xfrm>
            <a:off x="795977" y="294435"/>
            <a:ext cx="3470400" cy="115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ork Sans"/>
              <a:buNone/>
              <a:defRPr sz="4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Quy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đặt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vé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online</a:t>
            </a:r>
            <a:b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hape 86"/>
          <p:cNvSpPr txBox="1">
            <a:spLocks/>
          </p:cNvSpPr>
          <p:nvPr/>
        </p:nvSpPr>
        <p:spPr>
          <a:xfrm>
            <a:off x="8159499" y="439327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sp>
        <p:nvSpPr>
          <p:cNvPr id="7" name="Oval 6"/>
          <p:cNvSpPr/>
          <p:nvPr/>
        </p:nvSpPr>
        <p:spPr>
          <a:xfrm>
            <a:off x="740887" y="1092263"/>
            <a:ext cx="1515335" cy="7398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Khách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88958" y="1192307"/>
            <a:ext cx="1174750" cy="539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Đăng</a:t>
            </a:r>
            <a:r>
              <a:rPr lang="en-US" dirty="0" smtClean="0"/>
              <a:t> </a:t>
            </a:r>
            <a:r>
              <a:rPr lang="en-US" dirty="0" err="1" smtClean="0"/>
              <a:t>kí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08527" y="3625850"/>
            <a:ext cx="1174750" cy="539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Đăng</a:t>
            </a:r>
            <a:r>
              <a:rPr lang="en-US" dirty="0" smtClean="0"/>
              <a:t> </a:t>
            </a:r>
            <a:r>
              <a:rPr lang="en-US" dirty="0" err="1" smtClean="0"/>
              <a:t>nhập</a:t>
            </a:r>
            <a:endParaRPr lang="en-US" dirty="0"/>
          </a:p>
        </p:txBody>
      </p:sp>
      <p:cxnSp>
        <p:nvCxnSpPr>
          <p:cNvPr id="19" name="Straight Connector 18"/>
          <p:cNvCxnSpPr>
            <a:stCxn id="8" idx="1"/>
            <a:endCxn id="7" idx="6"/>
          </p:cNvCxnSpPr>
          <p:nvPr/>
        </p:nvCxnSpPr>
        <p:spPr>
          <a:xfrm flipH="1">
            <a:off x="2256222" y="1462182"/>
            <a:ext cx="432736" cy="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Diamond 22"/>
          <p:cNvSpPr/>
          <p:nvPr/>
        </p:nvSpPr>
        <p:spPr>
          <a:xfrm>
            <a:off x="657702" y="2492438"/>
            <a:ext cx="1676400" cy="5715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r>
              <a:rPr lang="en-US" dirty="0" smtClean="0"/>
              <a:t> </a:t>
            </a:r>
            <a:r>
              <a:rPr lang="en-US" dirty="0" err="1" smtClean="0"/>
              <a:t>khoản</a:t>
            </a:r>
            <a:r>
              <a:rPr lang="en-US" dirty="0" smtClean="0"/>
              <a:t>?</a:t>
            </a:r>
            <a:endParaRPr lang="en-US" dirty="0"/>
          </a:p>
        </p:txBody>
      </p:sp>
      <p:cxnSp>
        <p:nvCxnSpPr>
          <p:cNvPr id="29" name="Straight Connector 28"/>
          <p:cNvCxnSpPr>
            <a:stCxn id="23" idx="3"/>
          </p:cNvCxnSpPr>
          <p:nvPr/>
        </p:nvCxnSpPr>
        <p:spPr>
          <a:xfrm flipV="1">
            <a:off x="2334102" y="1732057"/>
            <a:ext cx="1109871" cy="1046131"/>
          </a:xfrm>
          <a:prstGeom prst="bentConnector2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7" idx="4"/>
            <a:endCxn id="23" idx="0"/>
          </p:cNvCxnSpPr>
          <p:nvPr/>
        </p:nvCxnSpPr>
        <p:spPr>
          <a:xfrm flipH="1">
            <a:off x="1495902" y="1832102"/>
            <a:ext cx="2653" cy="66033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3" idx="2"/>
            <a:endCxn id="17" idx="0"/>
          </p:cNvCxnSpPr>
          <p:nvPr/>
        </p:nvCxnSpPr>
        <p:spPr>
          <a:xfrm>
            <a:off x="1495902" y="3063938"/>
            <a:ext cx="0" cy="56191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516285" y="3625850"/>
            <a:ext cx="1174750" cy="539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vé</a:t>
            </a:r>
            <a:endParaRPr lang="en-US" dirty="0"/>
          </a:p>
        </p:txBody>
      </p:sp>
      <p:sp>
        <p:nvSpPr>
          <p:cNvPr id="48" name="Diamond 47"/>
          <p:cNvSpPr/>
          <p:nvPr/>
        </p:nvSpPr>
        <p:spPr>
          <a:xfrm>
            <a:off x="6293448" y="3201274"/>
            <a:ext cx="1676400" cy="138880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Thanh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r>
              <a:rPr lang="en-US" dirty="0" smtClean="0"/>
              <a:t> ?</a:t>
            </a:r>
            <a:endParaRPr lang="en-US" dirty="0"/>
          </a:p>
        </p:txBody>
      </p:sp>
      <p:cxnSp>
        <p:nvCxnSpPr>
          <p:cNvPr id="52" name="Straight Connector 51"/>
          <p:cNvCxnSpPr>
            <a:stCxn id="42" idx="3"/>
            <a:endCxn id="48" idx="1"/>
          </p:cNvCxnSpPr>
          <p:nvPr/>
        </p:nvCxnSpPr>
        <p:spPr>
          <a:xfrm flipV="1">
            <a:off x="5691035" y="3895676"/>
            <a:ext cx="602413" cy="4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5075521" y="1384300"/>
            <a:ext cx="1174750" cy="539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Hủy</a:t>
            </a:r>
            <a:r>
              <a:rPr lang="en-US" dirty="0" smtClean="0"/>
              <a:t> </a:t>
            </a:r>
            <a:r>
              <a:rPr lang="en-US" dirty="0" err="1" smtClean="0"/>
              <a:t>vé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7481349" y="1384300"/>
            <a:ext cx="1174750" cy="539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vé</a:t>
            </a:r>
            <a:endParaRPr lang="en-US" dirty="0"/>
          </a:p>
        </p:txBody>
      </p:sp>
      <p:cxnSp>
        <p:nvCxnSpPr>
          <p:cNvPr id="66" name="Straight Connector 65"/>
          <p:cNvCxnSpPr>
            <a:stCxn id="48" idx="0"/>
            <a:endCxn id="61" idx="2"/>
          </p:cNvCxnSpPr>
          <p:nvPr/>
        </p:nvCxnSpPr>
        <p:spPr>
          <a:xfrm rot="16200000" flipV="1">
            <a:off x="5758660" y="1828286"/>
            <a:ext cx="1277224" cy="1468752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48" idx="3"/>
            <a:endCxn id="65" idx="2"/>
          </p:cNvCxnSpPr>
          <p:nvPr/>
        </p:nvCxnSpPr>
        <p:spPr>
          <a:xfrm flipV="1">
            <a:off x="7969848" y="1924050"/>
            <a:ext cx="98876" cy="1971626"/>
          </a:xfrm>
          <a:prstGeom prst="bentConnector2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2423862" y="2467237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Chưa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495902" y="3155158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662896" y="2232942"/>
            <a:ext cx="1527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Chưa</a:t>
            </a:r>
            <a:r>
              <a:rPr lang="en-US" dirty="0" smtClean="0"/>
              <a:t> </a:t>
            </a:r>
            <a:r>
              <a:rPr lang="en-US" dirty="0" err="1" smtClean="0"/>
              <a:t>thanh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7631138" y="2377563"/>
            <a:ext cx="400110" cy="121603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thanh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2866394" y="3625850"/>
            <a:ext cx="1174750" cy="539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phim</a:t>
            </a:r>
            <a:endParaRPr lang="en-US" dirty="0"/>
          </a:p>
        </p:txBody>
      </p:sp>
      <p:cxnSp>
        <p:nvCxnSpPr>
          <p:cNvPr id="84" name="Straight Connector 83"/>
          <p:cNvCxnSpPr>
            <a:stCxn id="17" idx="3"/>
            <a:endCxn id="83" idx="1"/>
          </p:cNvCxnSpPr>
          <p:nvPr/>
        </p:nvCxnSpPr>
        <p:spPr>
          <a:xfrm>
            <a:off x="2083277" y="3895725"/>
            <a:ext cx="78311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83" idx="3"/>
            <a:endCxn id="42" idx="1"/>
          </p:cNvCxnSpPr>
          <p:nvPr/>
        </p:nvCxnSpPr>
        <p:spPr>
          <a:xfrm>
            <a:off x="4041144" y="3895725"/>
            <a:ext cx="475141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14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8</a:t>
            </a:fld>
            <a:endParaRPr lang="en"/>
          </a:p>
        </p:txBody>
      </p:sp>
      <p:sp>
        <p:nvSpPr>
          <p:cNvPr id="83" name="Shape 83"/>
          <p:cNvSpPr txBox="1">
            <a:spLocks noGrp="1"/>
          </p:cNvSpPr>
          <p:nvPr>
            <p:ph type="ctrTitle" idx="4294967295"/>
          </p:nvPr>
        </p:nvSpPr>
        <p:spPr>
          <a:xfrm>
            <a:off x="0" y="547688"/>
            <a:ext cx="5478463" cy="1158875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	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Đăng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kí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/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Đăng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nhập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cho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khách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 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	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>hàng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  <a:t/>
            </a:r>
            <a:b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 Light"/>
              </a:rPr>
            </a:b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1126" y="1707155"/>
            <a:ext cx="6649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Khách</a:t>
            </a:r>
            <a:r>
              <a:rPr lang="en-US" sz="1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1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phải</a:t>
            </a:r>
            <a:r>
              <a:rPr lang="en-US" sz="1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</a:t>
            </a:r>
            <a:r>
              <a:rPr lang="en-US" sz="1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kí</a:t>
            </a:r>
            <a:r>
              <a:rPr lang="en-US" sz="1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1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điện</a:t>
            </a:r>
            <a:r>
              <a:rPr lang="en-US" sz="1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thoại</a:t>
            </a:r>
            <a:r>
              <a:rPr lang="en-US" sz="1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password </a:t>
            </a:r>
            <a:r>
              <a:rPr lang="en-US" sz="1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sz="1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đặt</a:t>
            </a:r>
            <a:r>
              <a:rPr lang="en-US" sz="1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vé</a:t>
            </a:r>
            <a:r>
              <a:rPr lang="en-US" sz="1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online</a:t>
            </a:r>
          </a:p>
        </p:txBody>
      </p:sp>
    </p:spTree>
    <p:extLst>
      <p:ext uri="{BB962C8B-B14F-4D97-AF65-F5344CB8AC3E}">
        <p14:creationId xmlns:p14="http://schemas.microsoft.com/office/powerpoint/2010/main" val="150290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9</a:t>
            </a:fld>
            <a:endParaRPr lang="en"/>
          </a:p>
        </p:txBody>
      </p:sp>
      <p:sp>
        <p:nvSpPr>
          <p:cNvPr id="83" name="Shape 83"/>
          <p:cNvSpPr txBox="1">
            <a:spLocks noGrp="1"/>
          </p:cNvSpPr>
          <p:nvPr>
            <p:ph type="ctrTitle" idx="4294967295"/>
          </p:nvPr>
        </p:nvSpPr>
        <p:spPr>
          <a:xfrm>
            <a:off x="0" y="547688"/>
            <a:ext cx="3810000" cy="1158875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Báo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cáo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doanh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7820" y="1854740"/>
            <a:ext cx="7226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Báo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cáo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doanh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theo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tháng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theo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năm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procedure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hệ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thống</a:t>
            </a:r>
            <a:r>
              <a:rPr lang="en-US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SQL Server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tự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làm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báo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cáo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theo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kỳ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1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363</TotalTime>
  <Words>456</Words>
  <Application>Microsoft Office PowerPoint</Application>
  <PresentationFormat>On-screen Show (16:9)</PresentationFormat>
  <Paragraphs>202</Paragraphs>
  <Slides>33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Consolas</vt:lpstr>
      <vt:lpstr>Gill Sans MT</vt:lpstr>
      <vt:lpstr>Impact</vt:lpstr>
      <vt:lpstr>Tahoma</vt:lpstr>
      <vt:lpstr>Work Sans</vt:lpstr>
      <vt:lpstr>Work Sans Light</vt:lpstr>
      <vt:lpstr>Work Sans Medium</vt:lpstr>
      <vt:lpstr>Badge</vt:lpstr>
      <vt:lpstr>CƠ SỞ DỮ LIỆU ĐẶT VÉ PHIM ONLINE</vt:lpstr>
      <vt:lpstr>MỤC LỤC</vt:lpstr>
      <vt:lpstr>1. CÁC CHỨC NĂNG THỰC HIỆN</vt:lpstr>
      <vt:lpstr> Xem lịch chiếu </vt:lpstr>
      <vt:lpstr>PowerPoint Presentation</vt:lpstr>
      <vt:lpstr> Tìm kiếm đặt vé </vt:lpstr>
      <vt:lpstr>PowerPoint Presentation</vt:lpstr>
      <vt:lpstr> Đăng kí/ Đăng nhập cho khách  hàng  </vt:lpstr>
      <vt:lpstr> Báo cáo doanh thu </vt:lpstr>
      <vt:lpstr>2. Mô hình dữ liệu</vt:lpstr>
      <vt:lpstr>PowerPoint Presentation</vt:lpstr>
      <vt:lpstr> Bảng TheLoai </vt:lpstr>
      <vt:lpstr> Bảng KhuyenMai </vt:lpstr>
      <vt:lpstr>PowerPoint Presentation</vt:lpstr>
      <vt:lpstr> Bảng PhongChieu </vt:lpstr>
      <vt:lpstr>\ Bảng KhachHang </vt:lpstr>
      <vt:lpstr> Bảng Phim </vt:lpstr>
      <vt:lpstr> Bảng SuatChieu </vt:lpstr>
      <vt:lpstr> Bảng Ve </vt:lpstr>
      <vt:lpstr>Backup</vt:lpstr>
      <vt:lpstr>Procedure</vt:lpstr>
      <vt:lpstr>Function</vt:lpstr>
      <vt:lpstr>Phân quyền</vt:lpstr>
      <vt:lpstr>Encryption</vt:lpstr>
      <vt:lpstr>PowerPoint Presentation</vt:lpstr>
      <vt:lpstr>Transaction</vt:lpstr>
      <vt:lpstr>Trigger</vt:lpstr>
      <vt:lpstr>deadlock</vt:lpstr>
      <vt:lpstr>Job</vt:lpstr>
      <vt:lpstr>PowerPoint Presentation</vt:lpstr>
      <vt:lpstr>PowerPoint Presentation</vt:lpstr>
      <vt:lpstr>PowerPoint Presentation</vt:lpstr>
      <vt:lpstr> Xin cảm ơn 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CƠ SỞ DỮ LIỆU QUẢN LÍ BÁN VÉ MÁY BAY CHO HÃNG HÀNG KHÔNG</dc:title>
  <cp:lastModifiedBy>Hiếu Thuận Trần Hà</cp:lastModifiedBy>
  <cp:revision>410</cp:revision>
  <dcterms:modified xsi:type="dcterms:W3CDTF">2017-12-01T07:16:12Z</dcterms:modified>
</cp:coreProperties>
</file>